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3"/>
    <p:sldId id="277" r:id="rId4"/>
    <p:sldId id="276" r:id="rId5"/>
    <p:sldId id="257" r:id="rId6"/>
    <p:sldId id="279" r:id="rId7"/>
    <p:sldId id="280" r:id="rId8"/>
    <p:sldId id="281" r:id="rId9"/>
    <p:sldId id="282" r:id="rId10"/>
    <p:sldId id="283" r:id="rId11"/>
    <p:sldId id="284" r:id="rId12"/>
    <p:sldId id="258" r:id="rId13"/>
    <p:sldId id="259" r:id="rId14"/>
    <p:sldId id="263" r:id="rId15"/>
    <p:sldId id="265" r:id="rId16"/>
    <p:sldId id="264" r:id="rId17"/>
    <p:sldId id="270" r:id="rId19"/>
    <p:sldId id="299" r:id="rId20"/>
    <p:sldId id="300" r:id="rId21"/>
    <p:sldId id="301" r:id="rId22"/>
    <p:sldId id="302" r:id="rId23"/>
    <p:sldId id="261" r:id="rId24"/>
    <p:sldId id="260" r:id="rId25"/>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AB45"/>
    <a:srgbClr val="6F8837"/>
    <a:srgbClr val="5D73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658" y="62"/>
      </p:cViewPr>
      <p:guideLst>
        <p:guide orient="horz" pos="1261"/>
        <p:guide pos="476"/>
        <p:guide pos="375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669897-4238-4185-8714-F1B0629EB8BA}" type="doc">
      <dgm:prSet loTypeId="urn:microsoft.com/office/officeart/2005/8/layout/chevron1" loCatId="process" qsTypeId="urn:microsoft.com/office/officeart/2005/8/quickstyle/simple1" qsCatId="simple" csTypeId="urn:microsoft.com/office/officeart/2005/8/colors/accent1_2" csCatId="accent1" phldr="1"/>
      <dgm:spPr/>
    </dgm:pt>
    <dgm:pt modelId="{6FA36EBF-DC73-4A31-A0BF-2F40AC18654A}">
      <dgm:prSet phldrT="[文本]" custT="1"/>
      <dgm:spPr/>
      <dgm:t>
        <a:bodyPr/>
        <a:lstStyle/>
        <a:p>
          <a:r>
            <a:rPr lang="en-US" altLang="zh-CN" sz="2400" dirty="0"/>
            <a:t>2013-07</a:t>
          </a:r>
          <a:endParaRPr lang="zh-CN" altLang="en-US" sz="2400" dirty="0"/>
        </a:p>
      </dgm:t>
    </dgm:pt>
    <dgm:pt modelId="{678022B9-39F0-4199-9407-5BDC3B8CCFF7}" type="parTrans" cxnId="{1E3E573E-3B0F-491B-85EB-19401F5EA02C}">
      <dgm:prSet/>
      <dgm:spPr/>
      <dgm:t>
        <a:bodyPr/>
        <a:lstStyle/>
        <a:p>
          <a:endParaRPr lang="zh-CN" altLang="en-US"/>
        </a:p>
      </dgm:t>
    </dgm:pt>
    <dgm:pt modelId="{4EC9B83B-0F6D-402D-A340-9DA94518E650}" type="sibTrans" cxnId="{1E3E573E-3B0F-491B-85EB-19401F5EA02C}">
      <dgm:prSet/>
      <dgm:spPr/>
      <dgm:t>
        <a:bodyPr/>
        <a:lstStyle/>
        <a:p>
          <a:endParaRPr lang="zh-CN" altLang="en-US"/>
        </a:p>
      </dgm:t>
    </dgm:pt>
    <dgm:pt modelId="{CE828280-7D84-4B5F-8513-3331E9B69384}">
      <dgm:prSet phldrT="[文本]" custT="1"/>
      <dgm:spPr/>
      <dgm:t>
        <a:bodyPr/>
        <a:lstStyle/>
        <a:p>
          <a:r>
            <a:rPr lang="en-US" altLang="zh-CN" sz="2400" dirty="0"/>
            <a:t>2013-12-18</a:t>
          </a:r>
          <a:endParaRPr lang="zh-CN" altLang="en-US" sz="2400" dirty="0"/>
        </a:p>
      </dgm:t>
    </dgm:pt>
    <dgm:pt modelId="{090602C6-2E03-4F91-AC4F-ADBF7ECC06CE}" type="parTrans" cxnId="{2031172F-9EA1-4B82-AFC7-96ACC9FDDB15}">
      <dgm:prSet/>
      <dgm:spPr/>
      <dgm:t>
        <a:bodyPr/>
        <a:lstStyle/>
        <a:p>
          <a:endParaRPr lang="zh-CN" altLang="en-US"/>
        </a:p>
      </dgm:t>
    </dgm:pt>
    <dgm:pt modelId="{B5D8C99F-6BB8-475D-86A1-09CF172A744E}" type="sibTrans" cxnId="{2031172F-9EA1-4B82-AFC7-96ACC9FDDB15}">
      <dgm:prSet/>
      <dgm:spPr/>
      <dgm:t>
        <a:bodyPr/>
        <a:lstStyle/>
        <a:p>
          <a:endParaRPr lang="zh-CN" altLang="en-US"/>
        </a:p>
      </dgm:t>
    </dgm:pt>
    <dgm:pt modelId="{F1DEE247-CFA0-4C5D-B094-5C3EC81AC541}">
      <dgm:prSet phldrT="[文本]" custT="1"/>
      <dgm:spPr/>
      <dgm:t>
        <a:bodyPr/>
        <a:lstStyle/>
        <a:p>
          <a:r>
            <a:rPr lang="en-US" altLang="zh-CN" sz="2400" dirty="0"/>
            <a:t>2014-04-24</a:t>
          </a:r>
          <a:endParaRPr lang="zh-CN" altLang="en-US" sz="2400" dirty="0"/>
        </a:p>
      </dgm:t>
    </dgm:pt>
    <dgm:pt modelId="{2582AA8A-DF41-48B9-987D-239A4A6B0D89}" type="sibTrans" cxnId="{F17A1819-8CD0-4264-A0A0-B1D2FDBAF85B}">
      <dgm:prSet/>
      <dgm:spPr/>
      <dgm:t>
        <a:bodyPr/>
        <a:lstStyle/>
        <a:p>
          <a:endParaRPr lang="zh-CN" altLang="en-US"/>
        </a:p>
      </dgm:t>
    </dgm:pt>
    <dgm:pt modelId="{AB8A20E8-E05E-41AF-9B27-BD1EE7705881}" type="parTrans" cxnId="{F17A1819-8CD0-4264-A0A0-B1D2FDBAF85B}">
      <dgm:prSet/>
      <dgm:spPr/>
      <dgm:t>
        <a:bodyPr/>
        <a:lstStyle/>
        <a:p>
          <a:endParaRPr lang="zh-CN" altLang="en-US"/>
        </a:p>
      </dgm:t>
    </dgm:pt>
    <dgm:pt modelId="{7568D2DD-ABF2-4452-8435-8078ACD04394}" type="pres">
      <dgm:prSet presAssocID="{E5669897-4238-4185-8714-F1B0629EB8BA}" presName="Name0" presStyleCnt="0">
        <dgm:presLayoutVars>
          <dgm:dir/>
          <dgm:animLvl val="lvl"/>
          <dgm:resizeHandles val="exact"/>
        </dgm:presLayoutVars>
      </dgm:prSet>
      <dgm:spPr/>
    </dgm:pt>
    <dgm:pt modelId="{A4CACC60-D956-4CAA-B4C3-C41B5BE6D508}" type="pres">
      <dgm:prSet presAssocID="{6FA36EBF-DC73-4A31-A0BF-2F40AC18654A}" presName="parTxOnly" presStyleLbl="node1" presStyleIdx="0" presStyleCnt="3">
        <dgm:presLayoutVars>
          <dgm:chMax val="0"/>
          <dgm:chPref val="0"/>
          <dgm:bulletEnabled val="1"/>
        </dgm:presLayoutVars>
      </dgm:prSet>
      <dgm:spPr/>
    </dgm:pt>
    <dgm:pt modelId="{B259750A-FEF9-4D83-90A4-A2AA99906915}" type="pres">
      <dgm:prSet presAssocID="{4EC9B83B-0F6D-402D-A340-9DA94518E650}" presName="parTxOnlySpace" presStyleCnt="0"/>
      <dgm:spPr/>
    </dgm:pt>
    <dgm:pt modelId="{D6C9F81F-0FE1-4F6D-8407-E803EC1E59FD}" type="pres">
      <dgm:prSet presAssocID="{CE828280-7D84-4B5F-8513-3331E9B69384}" presName="parTxOnly" presStyleLbl="node1" presStyleIdx="1" presStyleCnt="3">
        <dgm:presLayoutVars>
          <dgm:chMax val="0"/>
          <dgm:chPref val="0"/>
          <dgm:bulletEnabled val="1"/>
        </dgm:presLayoutVars>
      </dgm:prSet>
      <dgm:spPr/>
    </dgm:pt>
    <dgm:pt modelId="{ED8E7765-D140-4F5F-9795-8419AEACF1B3}" type="pres">
      <dgm:prSet presAssocID="{B5D8C99F-6BB8-475D-86A1-09CF172A744E}" presName="parTxOnlySpace" presStyleCnt="0"/>
      <dgm:spPr/>
    </dgm:pt>
    <dgm:pt modelId="{CD9B28A6-2349-4892-B694-90084EC970D2}" type="pres">
      <dgm:prSet presAssocID="{F1DEE247-CFA0-4C5D-B094-5C3EC81AC541}" presName="parTxOnly" presStyleLbl="node1" presStyleIdx="2" presStyleCnt="3">
        <dgm:presLayoutVars>
          <dgm:chMax val="0"/>
          <dgm:chPref val="0"/>
          <dgm:bulletEnabled val="1"/>
        </dgm:presLayoutVars>
      </dgm:prSet>
      <dgm:spPr/>
    </dgm:pt>
  </dgm:ptLst>
  <dgm:cxnLst>
    <dgm:cxn modelId="{F17A1819-8CD0-4264-A0A0-B1D2FDBAF85B}" srcId="{E5669897-4238-4185-8714-F1B0629EB8BA}" destId="{F1DEE247-CFA0-4C5D-B094-5C3EC81AC541}" srcOrd="2" destOrd="0" parTransId="{AB8A20E8-E05E-41AF-9B27-BD1EE7705881}" sibTransId="{2582AA8A-DF41-48B9-987D-239A4A6B0D89}"/>
    <dgm:cxn modelId="{0E074048-28DD-4D88-9FDB-FFB32F27A8A5}" type="presOf" srcId="{6FA36EBF-DC73-4A31-A0BF-2F40AC18654A}" destId="{A4CACC60-D956-4CAA-B4C3-C41B5BE6D508}" srcOrd="0" destOrd="0" presId="urn:microsoft.com/office/officeart/2005/8/layout/chevron1"/>
    <dgm:cxn modelId="{34CEAE33-4706-4E8B-83DC-9FD899B83116}" type="presOf" srcId="{F1DEE247-CFA0-4C5D-B094-5C3EC81AC541}" destId="{CD9B28A6-2349-4892-B694-90084EC970D2}" srcOrd="0" destOrd="0" presId="urn:microsoft.com/office/officeart/2005/8/layout/chevron1"/>
    <dgm:cxn modelId="{3B5649CC-2DAD-44E2-A0D6-B5859F85F04D}" type="presOf" srcId="{CE828280-7D84-4B5F-8513-3331E9B69384}" destId="{D6C9F81F-0FE1-4F6D-8407-E803EC1E59FD}" srcOrd="0" destOrd="0" presId="urn:microsoft.com/office/officeart/2005/8/layout/chevron1"/>
    <dgm:cxn modelId="{1E3E573E-3B0F-491B-85EB-19401F5EA02C}" srcId="{E5669897-4238-4185-8714-F1B0629EB8BA}" destId="{6FA36EBF-DC73-4A31-A0BF-2F40AC18654A}" srcOrd="0" destOrd="0" parTransId="{678022B9-39F0-4199-9407-5BDC3B8CCFF7}" sibTransId="{4EC9B83B-0F6D-402D-A340-9DA94518E650}"/>
    <dgm:cxn modelId="{94980E94-2A90-43C0-94E2-43A116818C48}" type="presOf" srcId="{E5669897-4238-4185-8714-F1B0629EB8BA}" destId="{7568D2DD-ABF2-4452-8435-8078ACD04394}" srcOrd="0" destOrd="0" presId="urn:microsoft.com/office/officeart/2005/8/layout/chevron1"/>
    <dgm:cxn modelId="{2031172F-9EA1-4B82-AFC7-96ACC9FDDB15}" srcId="{E5669897-4238-4185-8714-F1B0629EB8BA}" destId="{CE828280-7D84-4B5F-8513-3331E9B69384}" srcOrd="1" destOrd="0" parTransId="{090602C6-2E03-4F91-AC4F-ADBF7ECC06CE}" sibTransId="{B5D8C99F-6BB8-475D-86A1-09CF172A744E}"/>
    <dgm:cxn modelId="{F2AF5FBC-FC3D-4C6A-89A8-FE6302785F37}" type="presParOf" srcId="{7568D2DD-ABF2-4452-8435-8078ACD04394}" destId="{A4CACC60-D956-4CAA-B4C3-C41B5BE6D508}" srcOrd="0" destOrd="0" presId="urn:microsoft.com/office/officeart/2005/8/layout/chevron1"/>
    <dgm:cxn modelId="{5DB2ADCB-9D68-40B0-9BE4-D9001D0CE708}" type="presParOf" srcId="{7568D2DD-ABF2-4452-8435-8078ACD04394}" destId="{B259750A-FEF9-4D83-90A4-A2AA99906915}" srcOrd="1" destOrd="0" presId="urn:microsoft.com/office/officeart/2005/8/layout/chevron1"/>
    <dgm:cxn modelId="{FA72B71F-7C5A-4FCA-89D1-CBE91AAD1A79}" type="presParOf" srcId="{7568D2DD-ABF2-4452-8435-8078ACD04394}" destId="{D6C9F81F-0FE1-4F6D-8407-E803EC1E59FD}" srcOrd="2" destOrd="0" presId="urn:microsoft.com/office/officeart/2005/8/layout/chevron1"/>
    <dgm:cxn modelId="{F89A9767-271A-4927-8F35-88E4B41A4E5C}" type="presParOf" srcId="{7568D2DD-ABF2-4452-8435-8078ACD04394}" destId="{ED8E7765-D140-4F5F-9795-8419AEACF1B3}" srcOrd="3" destOrd="0" presId="urn:microsoft.com/office/officeart/2005/8/layout/chevron1"/>
    <dgm:cxn modelId="{8D811C9A-9CBE-4F18-949F-27297B421864}" type="presParOf" srcId="{7568D2DD-ABF2-4452-8435-8078ACD04394}" destId="{CD9B28A6-2349-4892-B694-90084EC970D2}"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669897-4238-4185-8714-F1B0629EB8BA}"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zh-CN" altLang="en-US"/>
        </a:p>
      </dgm:t>
    </dgm:pt>
    <dgm:pt modelId="{6FA36EBF-DC73-4A31-A0BF-2F40AC18654A}">
      <dgm:prSet phldrT="[文本]" custT="1"/>
      <dgm:spPr/>
      <dgm:t>
        <a:bodyPr/>
        <a:lstStyle/>
        <a:p>
          <a:r>
            <a:rPr lang="en-US" altLang="zh-CN" sz="2400" dirty="0"/>
            <a:t>2014-10-15</a:t>
          </a:r>
          <a:endParaRPr lang="zh-CN" altLang="en-US" sz="2400" dirty="0"/>
        </a:p>
      </dgm:t>
    </dgm:pt>
    <dgm:pt modelId="{678022B9-39F0-4199-9407-5BDC3B8CCFF7}" type="parTrans" cxnId="{1E3E573E-3B0F-491B-85EB-19401F5EA02C}">
      <dgm:prSet/>
      <dgm:spPr/>
      <dgm:t>
        <a:bodyPr/>
        <a:lstStyle/>
        <a:p>
          <a:endParaRPr lang="zh-CN" altLang="en-US"/>
        </a:p>
      </dgm:t>
    </dgm:pt>
    <dgm:pt modelId="{4EC9B83B-0F6D-402D-A340-9DA94518E650}" type="sibTrans" cxnId="{1E3E573E-3B0F-491B-85EB-19401F5EA02C}">
      <dgm:prSet/>
      <dgm:spPr/>
      <dgm:t>
        <a:bodyPr/>
        <a:lstStyle/>
        <a:p>
          <a:endParaRPr lang="zh-CN" altLang="en-US"/>
        </a:p>
      </dgm:t>
    </dgm:pt>
    <dgm:pt modelId="{CE828280-7D84-4B5F-8513-3331E9B69384}">
      <dgm:prSet phldrT="[文本]" custT="1"/>
      <dgm:spPr/>
      <dgm:t>
        <a:bodyPr/>
        <a:lstStyle/>
        <a:p>
          <a:r>
            <a:rPr lang="en-US" altLang="zh-CN" sz="2400" dirty="0"/>
            <a:t>2014-12-22</a:t>
          </a:r>
          <a:endParaRPr lang="zh-CN" altLang="en-US" sz="2400" dirty="0"/>
        </a:p>
      </dgm:t>
    </dgm:pt>
    <dgm:pt modelId="{090602C6-2E03-4F91-AC4F-ADBF7ECC06CE}" type="parTrans" cxnId="{2031172F-9EA1-4B82-AFC7-96ACC9FDDB15}">
      <dgm:prSet/>
      <dgm:spPr/>
      <dgm:t>
        <a:bodyPr/>
        <a:lstStyle/>
        <a:p>
          <a:endParaRPr lang="zh-CN" altLang="en-US"/>
        </a:p>
      </dgm:t>
    </dgm:pt>
    <dgm:pt modelId="{B5D8C99F-6BB8-475D-86A1-09CF172A744E}" type="sibTrans" cxnId="{2031172F-9EA1-4B82-AFC7-96ACC9FDDB15}">
      <dgm:prSet/>
      <dgm:spPr/>
      <dgm:t>
        <a:bodyPr/>
        <a:lstStyle/>
        <a:p>
          <a:endParaRPr lang="zh-CN" altLang="en-US"/>
        </a:p>
      </dgm:t>
    </dgm:pt>
    <dgm:pt modelId="{F1DEE247-CFA0-4C5D-B094-5C3EC81AC541}">
      <dgm:prSet phldrT="[文本]" custT="1"/>
      <dgm:spPr/>
      <dgm:t>
        <a:bodyPr/>
        <a:lstStyle/>
        <a:p>
          <a:r>
            <a:rPr lang="en-US" altLang="zh-CN" sz="2400" dirty="0"/>
            <a:t>2015-01-04</a:t>
          </a:r>
          <a:endParaRPr lang="zh-CN" altLang="en-US" sz="2400" dirty="0"/>
        </a:p>
      </dgm:t>
    </dgm:pt>
    <dgm:pt modelId="{2582AA8A-DF41-48B9-987D-239A4A6B0D89}" type="sibTrans" cxnId="{F17A1819-8CD0-4264-A0A0-B1D2FDBAF85B}">
      <dgm:prSet/>
      <dgm:spPr/>
      <dgm:t>
        <a:bodyPr/>
        <a:lstStyle/>
        <a:p>
          <a:endParaRPr lang="zh-CN" altLang="en-US"/>
        </a:p>
      </dgm:t>
    </dgm:pt>
    <dgm:pt modelId="{AB8A20E8-E05E-41AF-9B27-BD1EE7705881}" type="parTrans" cxnId="{F17A1819-8CD0-4264-A0A0-B1D2FDBAF85B}">
      <dgm:prSet/>
      <dgm:spPr/>
      <dgm:t>
        <a:bodyPr/>
        <a:lstStyle/>
        <a:p>
          <a:endParaRPr lang="zh-CN" altLang="en-US"/>
        </a:p>
      </dgm:t>
    </dgm:pt>
    <dgm:pt modelId="{685A5934-B865-4771-BF5A-0978A8FC1CB6}" type="pres">
      <dgm:prSet presAssocID="{E5669897-4238-4185-8714-F1B0629EB8BA}" presName="Name0" presStyleCnt="0">
        <dgm:presLayoutVars>
          <dgm:dir/>
          <dgm:animLvl val="lvl"/>
          <dgm:resizeHandles val="exact"/>
        </dgm:presLayoutVars>
      </dgm:prSet>
      <dgm:spPr/>
    </dgm:pt>
    <dgm:pt modelId="{E993F1F2-04D6-4F81-8EFF-13B4C08BB229}" type="pres">
      <dgm:prSet presAssocID="{6FA36EBF-DC73-4A31-A0BF-2F40AC18654A}" presName="parTxOnly" presStyleLbl="node1" presStyleIdx="0" presStyleCnt="3">
        <dgm:presLayoutVars>
          <dgm:chMax val="0"/>
          <dgm:chPref val="0"/>
          <dgm:bulletEnabled val="1"/>
        </dgm:presLayoutVars>
      </dgm:prSet>
      <dgm:spPr/>
    </dgm:pt>
    <dgm:pt modelId="{57FAF167-5D61-411D-AECE-C3F5918E6B87}" type="pres">
      <dgm:prSet presAssocID="{4EC9B83B-0F6D-402D-A340-9DA94518E650}" presName="parTxOnlySpace" presStyleCnt="0"/>
      <dgm:spPr/>
    </dgm:pt>
    <dgm:pt modelId="{9E2DC58D-D11E-4B26-BCBA-7A377A4E5DDF}" type="pres">
      <dgm:prSet presAssocID="{CE828280-7D84-4B5F-8513-3331E9B69384}" presName="parTxOnly" presStyleLbl="node1" presStyleIdx="1" presStyleCnt="3">
        <dgm:presLayoutVars>
          <dgm:chMax val="0"/>
          <dgm:chPref val="0"/>
          <dgm:bulletEnabled val="1"/>
        </dgm:presLayoutVars>
      </dgm:prSet>
      <dgm:spPr/>
    </dgm:pt>
    <dgm:pt modelId="{8FE56AD0-F33F-46CF-BB13-AE9F60853720}" type="pres">
      <dgm:prSet presAssocID="{B5D8C99F-6BB8-475D-86A1-09CF172A744E}" presName="parTxOnlySpace" presStyleCnt="0"/>
      <dgm:spPr/>
    </dgm:pt>
    <dgm:pt modelId="{2D5BDC6E-130F-4CCE-B320-257D4871650C}" type="pres">
      <dgm:prSet presAssocID="{F1DEE247-CFA0-4C5D-B094-5C3EC81AC541}" presName="parTxOnly" presStyleLbl="node1" presStyleIdx="2" presStyleCnt="3">
        <dgm:presLayoutVars>
          <dgm:chMax val="0"/>
          <dgm:chPref val="0"/>
          <dgm:bulletEnabled val="1"/>
        </dgm:presLayoutVars>
      </dgm:prSet>
      <dgm:spPr/>
    </dgm:pt>
  </dgm:ptLst>
  <dgm:cxnLst>
    <dgm:cxn modelId="{F17A1819-8CD0-4264-A0A0-B1D2FDBAF85B}" srcId="{E5669897-4238-4185-8714-F1B0629EB8BA}" destId="{F1DEE247-CFA0-4C5D-B094-5C3EC81AC541}" srcOrd="2" destOrd="0" parTransId="{AB8A20E8-E05E-41AF-9B27-BD1EE7705881}" sibTransId="{2582AA8A-DF41-48B9-987D-239A4A6B0D89}"/>
    <dgm:cxn modelId="{2031172F-9EA1-4B82-AFC7-96ACC9FDDB15}" srcId="{E5669897-4238-4185-8714-F1B0629EB8BA}" destId="{CE828280-7D84-4B5F-8513-3331E9B69384}" srcOrd="1" destOrd="0" parTransId="{090602C6-2E03-4F91-AC4F-ADBF7ECC06CE}" sibTransId="{B5D8C99F-6BB8-475D-86A1-09CF172A744E}"/>
    <dgm:cxn modelId="{8F5AB033-7C7E-45B3-AC55-68983A675525}" type="presOf" srcId="{CE828280-7D84-4B5F-8513-3331E9B69384}" destId="{9E2DC58D-D11E-4B26-BCBA-7A377A4E5DDF}" srcOrd="0" destOrd="0" presId="urn:microsoft.com/office/officeart/2005/8/layout/chevron1"/>
    <dgm:cxn modelId="{D8CC9E4F-6394-41FF-94D6-76956A2C3812}" type="presOf" srcId="{F1DEE247-CFA0-4C5D-B094-5C3EC81AC541}" destId="{2D5BDC6E-130F-4CCE-B320-257D4871650C}" srcOrd="0" destOrd="0" presId="urn:microsoft.com/office/officeart/2005/8/layout/chevron1"/>
    <dgm:cxn modelId="{2D0D2663-3ADD-495E-8F3F-AF26A175967F}" type="presOf" srcId="{E5669897-4238-4185-8714-F1B0629EB8BA}" destId="{685A5934-B865-4771-BF5A-0978A8FC1CB6}" srcOrd="0" destOrd="0" presId="urn:microsoft.com/office/officeart/2005/8/layout/chevron1"/>
    <dgm:cxn modelId="{1746A84E-BA73-4706-8BA3-6D1A36778CC3}" type="presOf" srcId="{6FA36EBF-DC73-4A31-A0BF-2F40AC18654A}" destId="{E993F1F2-04D6-4F81-8EFF-13B4C08BB229}" srcOrd="0" destOrd="0" presId="urn:microsoft.com/office/officeart/2005/8/layout/chevron1"/>
    <dgm:cxn modelId="{1E3E573E-3B0F-491B-85EB-19401F5EA02C}" srcId="{E5669897-4238-4185-8714-F1B0629EB8BA}" destId="{6FA36EBF-DC73-4A31-A0BF-2F40AC18654A}" srcOrd="0" destOrd="0" parTransId="{678022B9-39F0-4199-9407-5BDC3B8CCFF7}" sibTransId="{4EC9B83B-0F6D-402D-A340-9DA94518E650}"/>
    <dgm:cxn modelId="{1BA8B890-4B15-43EC-B5C0-AF157279143C}" type="presParOf" srcId="{685A5934-B865-4771-BF5A-0978A8FC1CB6}" destId="{E993F1F2-04D6-4F81-8EFF-13B4C08BB229}" srcOrd="0" destOrd="0" presId="urn:microsoft.com/office/officeart/2005/8/layout/chevron1"/>
    <dgm:cxn modelId="{5B09FA31-07F6-4761-B920-4E8E58A4253D}" type="presParOf" srcId="{685A5934-B865-4771-BF5A-0978A8FC1CB6}" destId="{57FAF167-5D61-411D-AECE-C3F5918E6B87}" srcOrd="1" destOrd="0" presId="urn:microsoft.com/office/officeart/2005/8/layout/chevron1"/>
    <dgm:cxn modelId="{E36C889E-6764-4E3C-95E8-E6101EE86A19}" type="presParOf" srcId="{685A5934-B865-4771-BF5A-0978A8FC1CB6}" destId="{9E2DC58D-D11E-4B26-BCBA-7A377A4E5DDF}" srcOrd="2" destOrd="0" presId="urn:microsoft.com/office/officeart/2005/8/layout/chevron1"/>
    <dgm:cxn modelId="{00A66A42-AD43-4C32-9E41-C02768B76A46}" type="presParOf" srcId="{685A5934-B865-4771-BF5A-0978A8FC1CB6}" destId="{8FE56AD0-F33F-46CF-BB13-AE9F60853720}" srcOrd="3" destOrd="0" presId="urn:microsoft.com/office/officeart/2005/8/layout/chevron1"/>
    <dgm:cxn modelId="{CFD6920C-BEFF-48B0-B26F-87D9112ED13F}" type="presParOf" srcId="{685A5934-B865-4771-BF5A-0978A8FC1CB6}" destId="{2D5BDC6E-130F-4CCE-B320-257D4871650C}"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669897-4238-4185-8714-F1B0629EB8BA}" type="doc">
      <dgm:prSet loTypeId="urn:microsoft.com/office/officeart/2005/8/layout/chevron1" loCatId="process" qsTypeId="urn:microsoft.com/office/officeart/2005/8/quickstyle/simple1" qsCatId="simple" csTypeId="urn:microsoft.com/office/officeart/2005/8/colors/accent1_2" csCatId="accent1" phldr="1"/>
      <dgm:spPr/>
    </dgm:pt>
    <dgm:pt modelId="{6FA36EBF-DC73-4A31-A0BF-2F40AC18654A}">
      <dgm:prSet phldrT="[文本]" custT="1"/>
      <dgm:spPr/>
      <dgm:t>
        <a:bodyPr/>
        <a:lstStyle/>
        <a:p>
          <a:r>
            <a:rPr lang="en-US" altLang="zh-CN" sz="2400" dirty="0"/>
            <a:t>2015-01-09</a:t>
          </a:r>
          <a:endParaRPr lang="zh-CN" altLang="en-US" sz="2400" dirty="0"/>
        </a:p>
      </dgm:t>
    </dgm:pt>
    <dgm:pt modelId="{678022B9-39F0-4199-9407-5BDC3B8CCFF7}" type="parTrans" cxnId="{1E3E573E-3B0F-491B-85EB-19401F5EA02C}">
      <dgm:prSet/>
      <dgm:spPr/>
      <dgm:t>
        <a:bodyPr/>
        <a:lstStyle/>
        <a:p>
          <a:endParaRPr lang="zh-CN" altLang="en-US"/>
        </a:p>
      </dgm:t>
    </dgm:pt>
    <dgm:pt modelId="{4EC9B83B-0F6D-402D-A340-9DA94518E650}" type="sibTrans" cxnId="{1E3E573E-3B0F-491B-85EB-19401F5EA02C}">
      <dgm:prSet/>
      <dgm:spPr/>
      <dgm:t>
        <a:bodyPr/>
        <a:lstStyle/>
        <a:p>
          <a:endParaRPr lang="zh-CN" altLang="en-US"/>
        </a:p>
      </dgm:t>
    </dgm:pt>
    <dgm:pt modelId="{CE828280-7D84-4B5F-8513-3331E9B69384}">
      <dgm:prSet phldrT="[文本]" custT="1"/>
      <dgm:spPr/>
      <dgm:t>
        <a:bodyPr/>
        <a:lstStyle/>
        <a:p>
          <a:r>
            <a:rPr lang="en-US" altLang="zh-CN" sz="2400" dirty="0"/>
            <a:t>2015-03-28</a:t>
          </a:r>
          <a:endParaRPr lang="zh-CN" altLang="en-US" sz="2400" dirty="0"/>
        </a:p>
      </dgm:t>
    </dgm:pt>
    <dgm:pt modelId="{090602C6-2E03-4F91-AC4F-ADBF7ECC06CE}" type="parTrans" cxnId="{2031172F-9EA1-4B82-AFC7-96ACC9FDDB15}">
      <dgm:prSet/>
      <dgm:spPr/>
      <dgm:t>
        <a:bodyPr/>
        <a:lstStyle/>
        <a:p>
          <a:endParaRPr lang="zh-CN" altLang="en-US"/>
        </a:p>
      </dgm:t>
    </dgm:pt>
    <dgm:pt modelId="{B5D8C99F-6BB8-475D-86A1-09CF172A744E}" type="sibTrans" cxnId="{2031172F-9EA1-4B82-AFC7-96ACC9FDDB15}">
      <dgm:prSet/>
      <dgm:spPr/>
      <dgm:t>
        <a:bodyPr/>
        <a:lstStyle/>
        <a:p>
          <a:endParaRPr lang="zh-CN" altLang="en-US"/>
        </a:p>
      </dgm:t>
    </dgm:pt>
    <dgm:pt modelId="{F1DEE247-CFA0-4C5D-B094-5C3EC81AC541}">
      <dgm:prSet phldrT="[文本]" custT="1"/>
      <dgm:spPr/>
      <dgm:t>
        <a:bodyPr/>
        <a:lstStyle/>
        <a:p>
          <a:r>
            <a:rPr lang="en-US" altLang="zh-CN" sz="2400" dirty="0"/>
            <a:t>2015-05-22</a:t>
          </a:r>
          <a:endParaRPr lang="zh-CN" altLang="en-US" sz="2400" dirty="0"/>
        </a:p>
      </dgm:t>
    </dgm:pt>
    <dgm:pt modelId="{2582AA8A-DF41-48B9-987D-239A4A6B0D89}" type="sibTrans" cxnId="{F17A1819-8CD0-4264-A0A0-B1D2FDBAF85B}">
      <dgm:prSet/>
      <dgm:spPr/>
      <dgm:t>
        <a:bodyPr/>
        <a:lstStyle/>
        <a:p>
          <a:endParaRPr lang="zh-CN" altLang="en-US"/>
        </a:p>
      </dgm:t>
    </dgm:pt>
    <dgm:pt modelId="{AB8A20E8-E05E-41AF-9B27-BD1EE7705881}" type="parTrans" cxnId="{F17A1819-8CD0-4264-A0A0-B1D2FDBAF85B}">
      <dgm:prSet/>
      <dgm:spPr/>
      <dgm:t>
        <a:bodyPr/>
        <a:lstStyle/>
        <a:p>
          <a:endParaRPr lang="zh-CN" altLang="en-US"/>
        </a:p>
      </dgm:t>
    </dgm:pt>
    <dgm:pt modelId="{E38A3362-E2AF-4FB1-9181-A0264F98417C}" type="pres">
      <dgm:prSet presAssocID="{E5669897-4238-4185-8714-F1B0629EB8BA}" presName="Name0" presStyleCnt="0">
        <dgm:presLayoutVars>
          <dgm:dir/>
          <dgm:animLvl val="lvl"/>
          <dgm:resizeHandles val="exact"/>
        </dgm:presLayoutVars>
      </dgm:prSet>
      <dgm:spPr/>
    </dgm:pt>
    <dgm:pt modelId="{433387B6-01E7-493A-9B59-2E8D7C3C91E5}" type="pres">
      <dgm:prSet presAssocID="{6FA36EBF-DC73-4A31-A0BF-2F40AC18654A}" presName="parTxOnly" presStyleLbl="node1" presStyleIdx="0" presStyleCnt="3">
        <dgm:presLayoutVars>
          <dgm:chMax val="0"/>
          <dgm:chPref val="0"/>
          <dgm:bulletEnabled val="1"/>
        </dgm:presLayoutVars>
      </dgm:prSet>
      <dgm:spPr/>
    </dgm:pt>
    <dgm:pt modelId="{5F01218C-EBA2-4D4B-9C94-82A1149D391E}" type="pres">
      <dgm:prSet presAssocID="{4EC9B83B-0F6D-402D-A340-9DA94518E650}" presName="parTxOnlySpace" presStyleCnt="0"/>
      <dgm:spPr/>
    </dgm:pt>
    <dgm:pt modelId="{1A4AFBCD-75A1-4444-89E4-8B3CDBDF3959}" type="pres">
      <dgm:prSet presAssocID="{CE828280-7D84-4B5F-8513-3331E9B69384}" presName="parTxOnly" presStyleLbl="node1" presStyleIdx="1" presStyleCnt="3">
        <dgm:presLayoutVars>
          <dgm:chMax val="0"/>
          <dgm:chPref val="0"/>
          <dgm:bulletEnabled val="1"/>
        </dgm:presLayoutVars>
      </dgm:prSet>
      <dgm:spPr/>
    </dgm:pt>
    <dgm:pt modelId="{0B44D9F6-0BF3-41CD-A5E8-B7E0661DCC8C}" type="pres">
      <dgm:prSet presAssocID="{B5D8C99F-6BB8-475D-86A1-09CF172A744E}" presName="parTxOnlySpace" presStyleCnt="0"/>
      <dgm:spPr/>
    </dgm:pt>
    <dgm:pt modelId="{BD6BF801-0BF8-445A-B29B-68389BB65FC6}" type="pres">
      <dgm:prSet presAssocID="{F1DEE247-CFA0-4C5D-B094-5C3EC81AC541}" presName="parTxOnly" presStyleLbl="node1" presStyleIdx="2" presStyleCnt="3">
        <dgm:presLayoutVars>
          <dgm:chMax val="0"/>
          <dgm:chPref val="0"/>
          <dgm:bulletEnabled val="1"/>
        </dgm:presLayoutVars>
      </dgm:prSet>
      <dgm:spPr/>
    </dgm:pt>
  </dgm:ptLst>
  <dgm:cxnLst>
    <dgm:cxn modelId="{5D7CA8B5-DAD8-43F4-A03C-C26CF4C5A068}" type="presOf" srcId="{CE828280-7D84-4B5F-8513-3331E9B69384}" destId="{1A4AFBCD-75A1-4444-89E4-8B3CDBDF3959}" srcOrd="0" destOrd="0" presId="urn:microsoft.com/office/officeart/2005/8/layout/chevron1"/>
    <dgm:cxn modelId="{2031172F-9EA1-4B82-AFC7-96ACC9FDDB15}" srcId="{E5669897-4238-4185-8714-F1B0629EB8BA}" destId="{CE828280-7D84-4B5F-8513-3331E9B69384}" srcOrd="1" destOrd="0" parTransId="{090602C6-2E03-4F91-AC4F-ADBF7ECC06CE}" sibTransId="{B5D8C99F-6BB8-475D-86A1-09CF172A744E}"/>
    <dgm:cxn modelId="{F17A1819-8CD0-4264-A0A0-B1D2FDBAF85B}" srcId="{E5669897-4238-4185-8714-F1B0629EB8BA}" destId="{F1DEE247-CFA0-4C5D-B094-5C3EC81AC541}" srcOrd="2" destOrd="0" parTransId="{AB8A20E8-E05E-41AF-9B27-BD1EE7705881}" sibTransId="{2582AA8A-DF41-48B9-987D-239A4A6B0D89}"/>
    <dgm:cxn modelId="{14AA415C-C256-4B70-99F4-EB9C11F4E932}" type="presOf" srcId="{E5669897-4238-4185-8714-F1B0629EB8BA}" destId="{E38A3362-E2AF-4FB1-9181-A0264F98417C}" srcOrd="0" destOrd="0" presId="urn:microsoft.com/office/officeart/2005/8/layout/chevron1"/>
    <dgm:cxn modelId="{E750E6C9-A18A-41B5-A897-326F56FD3D64}" type="presOf" srcId="{F1DEE247-CFA0-4C5D-B094-5C3EC81AC541}" destId="{BD6BF801-0BF8-445A-B29B-68389BB65FC6}" srcOrd="0" destOrd="0" presId="urn:microsoft.com/office/officeart/2005/8/layout/chevron1"/>
    <dgm:cxn modelId="{1E3E573E-3B0F-491B-85EB-19401F5EA02C}" srcId="{E5669897-4238-4185-8714-F1B0629EB8BA}" destId="{6FA36EBF-DC73-4A31-A0BF-2F40AC18654A}" srcOrd="0" destOrd="0" parTransId="{678022B9-39F0-4199-9407-5BDC3B8CCFF7}" sibTransId="{4EC9B83B-0F6D-402D-A340-9DA94518E650}"/>
    <dgm:cxn modelId="{01BFB228-818F-4ABC-B4A3-9B53862E0D8C}" type="presOf" srcId="{6FA36EBF-DC73-4A31-A0BF-2F40AC18654A}" destId="{433387B6-01E7-493A-9B59-2E8D7C3C91E5}" srcOrd="0" destOrd="0" presId="urn:microsoft.com/office/officeart/2005/8/layout/chevron1"/>
    <dgm:cxn modelId="{DFC6B44E-9B2A-4C75-BCF0-FBC5E4EF3010}" type="presParOf" srcId="{E38A3362-E2AF-4FB1-9181-A0264F98417C}" destId="{433387B6-01E7-493A-9B59-2E8D7C3C91E5}" srcOrd="0" destOrd="0" presId="urn:microsoft.com/office/officeart/2005/8/layout/chevron1"/>
    <dgm:cxn modelId="{4B2079DF-8CDE-47D5-A248-633CD537EC38}" type="presParOf" srcId="{E38A3362-E2AF-4FB1-9181-A0264F98417C}" destId="{5F01218C-EBA2-4D4B-9C94-82A1149D391E}" srcOrd="1" destOrd="0" presId="urn:microsoft.com/office/officeart/2005/8/layout/chevron1"/>
    <dgm:cxn modelId="{98064A5E-67F9-4A55-99A7-9592AE9C78C3}" type="presParOf" srcId="{E38A3362-E2AF-4FB1-9181-A0264F98417C}" destId="{1A4AFBCD-75A1-4444-89E4-8B3CDBDF3959}" srcOrd="2" destOrd="0" presId="urn:microsoft.com/office/officeart/2005/8/layout/chevron1"/>
    <dgm:cxn modelId="{ED356C10-9163-43D7-8454-C97B814617E0}" type="presParOf" srcId="{E38A3362-E2AF-4FB1-9181-A0264F98417C}" destId="{0B44D9F6-0BF3-41CD-A5E8-B7E0661DCC8C}" srcOrd="3" destOrd="0" presId="urn:microsoft.com/office/officeart/2005/8/layout/chevron1"/>
    <dgm:cxn modelId="{A1A5FB2C-4058-4D75-9FBB-51D9945A2E92}" type="presParOf" srcId="{E38A3362-E2AF-4FB1-9181-A0264F98417C}" destId="{BD6BF801-0BF8-445A-B29B-68389BB65FC6}"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669897-4238-4185-8714-F1B0629EB8BA}" type="doc">
      <dgm:prSet loTypeId="urn:microsoft.com/office/officeart/2005/8/layout/chevron1" loCatId="process" qsTypeId="urn:microsoft.com/office/officeart/2005/8/quickstyle/simple1" qsCatId="simple" csTypeId="urn:microsoft.com/office/officeart/2005/8/colors/accent1_2" csCatId="accent1" phldr="1"/>
      <dgm:spPr/>
    </dgm:pt>
    <dgm:pt modelId="{6FA36EBF-DC73-4A31-A0BF-2F40AC18654A}">
      <dgm:prSet phldrT="[文本]" custT="1"/>
      <dgm:spPr/>
      <dgm:t>
        <a:bodyPr/>
        <a:lstStyle/>
        <a:p>
          <a:r>
            <a:rPr lang="en-US" altLang="zh-CN" sz="2400" dirty="0"/>
            <a:t>2015-10-09</a:t>
          </a:r>
          <a:endParaRPr lang="zh-CN" altLang="en-US" sz="2400" dirty="0"/>
        </a:p>
      </dgm:t>
    </dgm:pt>
    <dgm:pt modelId="{678022B9-39F0-4199-9407-5BDC3B8CCFF7}" type="parTrans" cxnId="{1E3E573E-3B0F-491B-85EB-19401F5EA02C}">
      <dgm:prSet/>
      <dgm:spPr/>
      <dgm:t>
        <a:bodyPr/>
        <a:lstStyle/>
        <a:p>
          <a:endParaRPr lang="zh-CN" altLang="en-US"/>
        </a:p>
      </dgm:t>
    </dgm:pt>
    <dgm:pt modelId="{4EC9B83B-0F6D-402D-A340-9DA94518E650}" type="sibTrans" cxnId="{1E3E573E-3B0F-491B-85EB-19401F5EA02C}">
      <dgm:prSet/>
      <dgm:spPr/>
      <dgm:t>
        <a:bodyPr/>
        <a:lstStyle/>
        <a:p>
          <a:endParaRPr lang="zh-CN" altLang="en-US"/>
        </a:p>
      </dgm:t>
    </dgm:pt>
    <dgm:pt modelId="{CE828280-7D84-4B5F-8513-3331E9B69384}">
      <dgm:prSet phldrT="[文本]" custT="1"/>
      <dgm:spPr/>
      <dgm:t>
        <a:bodyPr/>
        <a:lstStyle/>
        <a:p>
          <a:r>
            <a:rPr lang="en-US" altLang="zh-CN" sz="2400" dirty="0"/>
            <a:t>2015-11-03</a:t>
          </a:r>
          <a:endParaRPr lang="zh-CN" altLang="en-US" sz="2400" dirty="0"/>
        </a:p>
      </dgm:t>
    </dgm:pt>
    <dgm:pt modelId="{090602C6-2E03-4F91-AC4F-ADBF7ECC06CE}" type="parTrans" cxnId="{2031172F-9EA1-4B82-AFC7-96ACC9FDDB15}">
      <dgm:prSet/>
      <dgm:spPr/>
      <dgm:t>
        <a:bodyPr/>
        <a:lstStyle/>
        <a:p>
          <a:endParaRPr lang="zh-CN" altLang="en-US"/>
        </a:p>
      </dgm:t>
    </dgm:pt>
    <dgm:pt modelId="{B5D8C99F-6BB8-475D-86A1-09CF172A744E}" type="sibTrans" cxnId="{2031172F-9EA1-4B82-AFC7-96ACC9FDDB15}">
      <dgm:prSet/>
      <dgm:spPr/>
      <dgm:t>
        <a:bodyPr/>
        <a:lstStyle/>
        <a:p>
          <a:endParaRPr lang="zh-CN" altLang="en-US"/>
        </a:p>
      </dgm:t>
    </dgm:pt>
    <dgm:pt modelId="{F1DEE247-CFA0-4C5D-B094-5C3EC81AC541}">
      <dgm:prSet phldrT="[文本]" custT="1"/>
      <dgm:spPr/>
      <dgm:t>
        <a:bodyPr/>
        <a:lstStyle/>
        <a:p>
          <a:r>
            <a:rPr lang="en-US" altLang="zh-CN" sz="2400" dirty="0"/>
            <a:t>2015-11-30</a:t>
          </a:r>
          <a:endParaRPr lang="zh-CN" altLang="en-US" sz="2400" dirty="0"/>
        </a:p>
      </dgm:t>
    </dgm:pt>
    <dgm:pt modelId="{2582AA8A-DF41-48B9-987D-239A4A6B0D89}" type="sibTrans" cxnId="{F17A1819-8CD0-4264-A0A0-B1D2FDBAF85B}">
      <dgm:prSet/>
      <dgm:spPr/>
      <dgm:t>
        <a:bodyPr/>
        <a:lstStyle/>
        <a:p>
          <a:endParaRPr lang="zh-CN" altLang="en-US"/>
        </a:p>
      </dgm:t>
    </dgm:pt>
    <dgm:pt modelId="{AB8A20E8-E05E-41AF-9B27-BD1EE7705881}" type="parTrans" cxnId="{F17A1819-8CD0-4264-A0A0-B1D2FDBAF85B}">
      <dgm:prSet/>
      <dgm:spPr/>
      <dgm:t>
        <a:bodyPr/>
        <a:lstStyle/>
        <a:p>
          <a:endParaRPr lang="zh-CN" altLang="en-US"/>
        </a:p>
      </dgm:t>
    </dgm:pt>
    <dgm:pt modelId="{45C2DF89-FEF6-4CCB-BEB7-AAE927A44718}" type="pres">
      <dgm:prSet presAssocID="{E5669897-4238-4185-8714-F1B0629EB8BA}" presName="Name0" presStyleCnt="0">
        <dgm:presLayoutVars>
          <dgm:dir/>
          <dgm:animLvl val="lvl"/>
          <dgm:resizeHandles val="exact"/>
        </dgm:presLayoutVars>
      </dgm:prSet>
      <dgm:spPr/>
    </dgm:pt>
    <dgm:pt modelId="{64D45AAB-D1B4-45D4-9465-A6A2B2F0F347}" type="pres">
      <dgm:prSet presAssocID="{6FA36EBF-DC73-4A31-A0BF-2F40AC18654A}" presName="parTxOnly" presStyleLbl="node1" presStyleIdx="0" presStyleCnt="3">
        <dgm:presLayoutVars>
          <dgm:chMax val="0"/>
          <dgm:chPref val="0"/>
          <dgm:bulletEnabled val="1"/>
        </dgm:presLayoutVars>
      </dgm:prSet>
      <dgm:spPr/>
    </dgm:pt>
    <dgm:pt modelId="{29CACFF5-62AB-4971-B89A-570CAF9B535C}" type="pres">
      <dgm:prSet presAssocID="{4EC9B83B-0F6D-402D-A340-9DA94518E650}" presName="parTxOnlySpace" presStyleCnt="0"/>
      <dgm:spPr/>
    </dgm:pt>
    <dgm:pt modelId="{3F7CC769-D1AE-4DB4-A73C-3D32A5818216}" type="pres">
      <dgm:prSet presAssocID="{CE828280-7D84-4B5F-8513-3331E9B69384}" presName="parTxOnly" presStyleLbl="node1" presStyleIdx="1" presStyleCnt="3">
        <dgm:presLayoutVars>
          <dgm:chMax val="0"/>
          <dgm:chPref val="0"/>
          <dgm:bulletEnabled val="1"/>
        </dgm:presLayoutVars>
      </dgm:prSet>
      <dgm:spPr/>
    </dgm:pt>
    <dgm:pt modelId="{C910ABBC-6C9D-4B9E-8448-13867B398191}" type="pres">
      <dgm:prSet presAssocID="{B5D8C99F-6BB8-475D-86A1-09CF172A744E}" presName="parTxOnlySpace" presStyleCnt="0"/>
      <dgm:spPr/>
    </dgm:pt>
    <dgm:pt modelId="{134C520F-0262-4373-B88C-5AFC501E10FF}" type="pres">
      <dgm:prSet presAssocID="{F1DEE247-CFA0-4C5D-B094-5C3EC81AC541}" presName="parTxOnly" presStyleLbl="node1" presStyleIdx="2" presStyleCnt="3">
        <dgm:presLayoutVars>
          <dgm:chMax val="0"/>
          <dgm:chPref val="0"/>
          <dgm:bulletEnabled val="1"/>
        </dgm:presLayoutVars>
      </dgm:prSet>
      <dgm:spPr/>
    </dgm:pt>
  </dgm:ptLst>
  <dgm:cxnLst>
    <dgm:cxn modelId="{BEACC9F3-ED58-4C8B-811A-2255D674D08A}" type="presOf" srcId="{6FA36EBF-DC73-4A31-A0BF-2F40AC18654A}" destId="{64D45AAB-D1B4-45D4-9465-A6A2B2F0F347}" srcOrd="0" destOrd="0" presId="urn:microsoft.com/office/officeart/2005/8/layout/chevron1"/>
    <dgm:cxn modelId="{1964F026-01AC-4F70-87F1-90D90F99C45B}" type="presOf" srcId="{CE828280-7D84-4B5F-8513-3331E9B69384}" destId="{3F7CC769-D1AE-4DB4-A73C-3D32A5818216}" srcOrd="0" destOrd="0" presId="urn:microsoft.com/office/officeart/2005/8/layout/chevron1"/>
    <dgm:cxn modelId="{2031172F-9EA1-4B82-AFC7-96ACC9FDDB15}" srcId="{E5669897-4238-4185-8714-F1B0629EB8BA}" destId="{CE828280-7D84-4B5F-8513-3331E9B69384}" srcOrd="1" destOrd="0" parTransId="{090602C6-2E03-4F91-AC4F-ADBF7ECC06CE}" sibTransId="{B5D8C99F-6BB8-475D-86A1-09CF172A744E}"/>
    <dgm:cxn modelId="{F17A1819-8CD0-4264-A0A0-B1D2FDBAF85B}" srcId="{E5669897-4238-4185-8714-F1B0629EB8BA}" destId="{F1DEE247-CFA0-4C5D-B094-5C3EC81AC541}" srcOrd="2" destOrd="0" parTransId="{AB8A20E8-E05E-41AF-9B27-BD1EE7705881}" sibTransId="{2582AA8A-DF41-48B9-987D-239A4A6B0D89}"/>
    <dgm:cxn modelId="{CF837EBB-0B18-48D4-B37E-53A34B66A46E}" type="presOf" srcId="{F1DEE247-CFA0-4C5D-B094-5C3EC81AC541}" destId="{134C520F-0262-4373-B88C-5AFC501E10FF}" srcOrd="0" destOrd="0" presId="urn:microsoft.com/office/officeart/2005/8/layout/chevron1"/>
    <dgm:cxn modelId="{1E3E573E-3B0F-491B-85EB-19401F5EA02C}" srcId="{E5669897-4238-4185-8714-F1B0629EB8BA}" destId="{6FA36EBF-DC73-4A31-A0BF-2F40AC18654A}" srcOrd="0" destOrd="0" parTransId="{678022B9-39F0-4199-9407-5BDC3B8CCFF7}" sibTransId="{4EC9B83B-0F6D-402D-A340-9DA94518E650}"/>
    <dgm:cxn modelId="{C8BEC8C4-43EC-494C-B20E-C42D0B518F60}" type="presOf" srcId="{E5669897-4238-4185-8714-F1B0629EB8BA}" destId="{45C2DF89-FEF6-4CCB-BEB7-AAE927A44718}" srcOrd="0" destOrd="0" presId="urn:microsoft.com/office/officeart/2005/8/layout/chevron1"/>
    <dgm:cxn modelId="{6B24D65D-C7D3-43D8-B92C-6C5ADB0B1083}" type="presParOf" srcId="{45C2DF89-FEF6-4CCB-BEB7-AAE927A44718}" destId="{64D45AAB-D1B4-45D4-9465-A6A2B2F0F347}" srcOrd="0" destOrd="0" presId="urn:microsoft.com/office/officeart/2005/8/layout/chevron1"/>
    <dgm:cxn modelId="{6B25F0CB-BEFD-47D0-9766-980A58D04323}" type="presParOf" srcId="{45C2DF89-FEF6-4CCB-BEB7-AAE927A44718}" destId="{29CACFF5-62AB-4971-B89A-570CAF9B535C}" srcOrd="1" destOrd="0" presId="urn:microsoft.com/office/officeart/2005/8/layout/chevron1"/>
    <dgm:cxn modelId="{3B9DE0BF-5736-489A-B765-73D1B8E09B1D}" type="presParOf" srcId="{45C2DF89-FEF6-4CCB-BEB7-AAE927A44718}" destId="{3F7CC769-D1AE-4DB4-A73C-3D32A5818216}" srcOrd="2" destOrd="0" presId="urn:microsoft.com/office/officeart/2005/8/layout/chevron1"/>
    <dgm:cxn modelId="{EBAE37BF-9C5B-414B-ACEB-2D0AFC9094D6}" type="presParOf" srcId="{45C2DF89-FEF6-4CCB-BEB7-AAE927A44718}" destId="{C910ABBC-6C9D-4B9E-8448-13867B398191}" srcOrd="3" destOrd="0" presId="urn:microsoft.com/office/officeart/2005/8/layout/chevron1"/>
    <dgm:cxn modelId="{393C9813-317F-4A6D-9A86-AEEE356CA279}" type="presParOf" srcId="{45C2DF89-FEF6-4CCB-BEB7-AAE927A44718}" destId="{134C520F-0262-4373-B88C-5AFC501E10FF}"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5669897-4238-4185-8714-F1B0629EB8BA}" type="doc">
      <dgm:prSet loTypeId="urn:microsoft.com/office/officeart/2005/8/layout/chevron1" loCatId="process" qsTypeId="urn:microsoft.com/office/officeart/2005/8/quickstyle/simple1" qsCatId="simple" csTypeId="urn:microsoft.com/office/officeart/2005/8/colors/accent1_2" csCatId="accent1" phldr="1"/>
      <dgm:spPr/>
    </dgm:pt>
    <dgm:pt modelId="{6FA36EBF-DC73-4A31-A0BF-2F40AC18654A}">
      <dgm:prSet phldrT="[文本]" custT="1"/>
      <dgm:spPr/>
      <dgm:t>
        <a:bodyPr/>
        <a:lstStyle/>
        <a:p>
          <a:r>
            <a:rPr lang="en-US" altLang="zh-CN" sz="2400" dirty="0"/>
            <a:t>2015-10-21</a:t>
          </a:r>
          <a:endParaRPr lang="zh-CN" altLang="en-US" sz="2400" dirty="0"/>
        </a:p>
      </dgm:t>
    </dgm:pt>
    <dgm:pt modelId="{678022B9-39F0-4199-9407-5BDC3B8CCFF7}" type="parTrans" cxnId="{1E3E573E-3B0F-491B-85EB-19401F5EA02C}">
      <dgm:prSet/>
      <dgm:spPr/>
      <dgm:t>
        <a:bodyPr/>
        <a:lstStyle/>
        <a:p>
          <a:endParaRPr lang="zh-CN" altLang="en-US"/>
        </a:p>
      </dgm:t>
    </dgm:pt>
    <dgm:pt modelId="{4EC9B83B-0F6D-402D-A340-9DA94518E650}" type="sibTrans" cxnId="{1E3E573E-3B0F-491B-85EB-19401F5EA02C}">
      <dgm:prSet/>
      <dgm:spPr/>
      <dgm:t>
        <a:bodyPr/>
        <a:lstStyle/>
        <a:p>
          <a:endParaRPr lang="zh-CN" altLang="en-US"/>
        </a:p>
      </dgm:t>
    </dgm:pt>
    <dgm:pt modelId="{CE828280-7D84-4B5F-8513-3331E9B69384}">
      <dgm:prSet phldrT="[文本]" custT="1"/>
      <dgm:spPr/>
      <dgm:t>
        <a:bodyPr/>
        <a:lstStyle/>
        <a:p>
          <a:r>
            <a:rPr lang="en-US" altLang="zh-CN" sz="2400" dirty="0"/>
            <a:t>2015-11-30</a:t>
          </a:r>
          <a:endParaRPr lang="zh-CN" altLang="en-US" sz="2400" dirty="0"/>
        </a:p>
      </dgm:t>
    </dgm:pt>
    <dgm:pt modelId="{090602C6-2E03-4F91-AC4F-ADBF7ECC06CE}" type="parTrans" cxnId="{2031172F-9EA1-4B82-AFC7-96ACC9FDDB15}">
      <dgm:prSet/>
      <dgm:spPr/>
      <dgm:t>
        <a:bodyPr/>
        <a:lstStyle/>
        <a:p>
          <a:endParaRPr lang="zh-CN" altLang="en-US"/>
        </a:p>
      </dgm:t>
    </dgm:pt>
    <dgm:pt modelId="{B5D8C99F-6BB8-475D-86A1-09CF172A744E}" type="sibTrans" cxnId="{2031172F-9EA1-4B82-AFC7-96ACC9FDDB15}">
      <dgm:prSet/>
      <dgm:spPr/>
      <dgm:t>
        <a:bodyPr/>
        <a:lstStyle/>
        <a:p>
          <a:endParaRPr lang="zh-CN" altLang="en-US"/>
        </a:p>
      </dgm:t>
    </dgm:pt>
    <dgm:pt modelId="{F1DEE247-CFA0-4C5D-B094-5C3EC81AC541}">
      <dgm:prSet phldrT="[文本]" custT="1"/>
      <dgm:spPr/>
      <dgm:t>
        <a:bodyPr/>
        <a:lstStyle/>
        <a:p>
          <a:r>
            <a:rPr lang="en-US" altLang="zh-CN" sz="2400" dirty="0"/>
            <a:t>2015-12-14</a:t>
          </a:r>
          <a:endParaRPr lang="zh-CN" altLang="en-US" sz="2400" dirty="0"/>
        </a:p>
      </dgm:t>
    </dgm:pt>
    <dgm:pt modelId="{2582AA8A-DF41-48B9-987D-239A4A6B0D89}" type="sibTrans" cxnId="{F17A1819-8CD0-4264-A0A0-B1D2FDBAF85B}">
      <dgm:prSet/>
      <dgm:spPr/>
      <dgm:t>
        <a:bodyPr/>
        <a:lstStyle/>
        <a:p>
          <a:endParaRPr lang="zh-CN" altLang="en-US"/>
        </a:p>
      </dgm:t>
    </dgm:pt>
    <dgm:pt modelId="{AB8A20E8-E05E-41AF-9B27-BD1EE7705881}" type="parTrans" cxnId="{F17A1819-8CD0-4264-A0A0-B1D2FDBAF85B}">
      <dgm:prSet/>
      <dgm:spPr/>
      <dgm:t>
        <a:bodyPr/>
        <a:lstStyle/>
        <a:p>
          <a:endParaRPr lang="zh-CN" altLang="en-US"/>
        </a:p>
      </dgm:t>
    </dgm:pt>
    <dgm:pt modelId="{390F8E7E-C486-4CFD-A820-F6E4B400154B}" type="pres">
      <dgm:prSet presAssocID="{E5669897-4238-4185-8714-F1B0629EB8BA}" presName="Name0" presStyleCnt="0">
        <dgm:presLayoutVars>
          <dgm:dir/>
          <dgm:animLvl val="lvl"/>
          <dgm:resizeHandles val="exact"/>
        </dgm:presLayoutVars>
      </dgm:prSet>
      <dgm:spPr/>
    </dgm:pt>
    <dgm:pt modelId="{301CAC60-7B47-49B2-9D07-3F81B70023EF}" type="pres">
      <dgm:prSet presAssocID="{6FA36EBF-DC73-4A31-A0BF-2F40AC18654A}" presName="parTxOnly" presStyleLbl="node1" presStyleIdx="0" presStyleCnt="3">
        <dgm:presLayoutVars>
          <dgm:chMax val="0"/>
          <dgm:chPref val="0"/>
          <dgm:bulletEnabled val="1"/>
        </dgm:presLayoutVars>
      </dgm:prSet>
      <dgm:spPr/>
    </dgm:pt>
    <dgm:pt modelId="{97020051-2E85-4D89-9421-51D99682B54B}" type="pres">
      <dgm:prSet presAssocID="{4EC9B83B-0F6D-402D-A340-9DA94518E650}" presName="parTxOnlySpace" presStyleCnt="0"/>
      <dgm:spPr/>
    </dgm:pt>
    <dgm:pt modelId="{C4A6B74A-8781-4B48-81B4-6B7A806A74B4}" type="pres">
      <dgm:prSet presAssocID="{CE828280-7D84-4B5F-8513-3331E9B69384}" presName="parTxOnly" presStyleLbl="node1" presStyleIdx="1" presStyleCnt="3">
        <dgm:presLayoutVars>
          <dgm:chMax val="0"/>
          <dgm:chPref val="0"/>
          <dgm:bulletEnabled val="1"/>
        </dgm:presLayoutVars>
      </dgm:prSet>
      <dgm:spPr/>
    </dgm:pt>
    <dgm:pt modelId="{403F588B-AFB1-488F-9AAA-521E1B1A09EE}" type="pres">
      <dgm:prSet presAssocID="{B5D8C99F-6BB8-475D-86A1-09CF172A744E}" presName="parTxOnlySpace" presStyleCnt="0"/>
      <dgm:spPr/>
    </dgm:pt>
    <dgm:pt modelId="{BAA57231-9FD7-4FA5-9E33-C992E2B087F4}" type="pres">
      <dgm:prSet presAssocID="{F1DEE247-CFA0-4C5D-B094-5C3EC81AC541}" presName="parTxOnly" presStyleLbl="node1" presStyleIdx="2" presStyleCnt="3">
        <dgm:presLayoutVars>
          <dgm:chMax val="0"/>
          <dgm:chPref val="0"/>
          <dgm:bulletEnabled val="1"/>
        </dgm:presLayoutVars>
      </dgm:prSet>
      <dgm:spPr/>
    </dgm:pt>
  </dgm:ptLst>
  <dgm:cxnLst>
    <dgm:cxn modelId="{F17A1819-8CD0-4264-A0A0-B1D2FDBAF85B}" srcId="{E5669897-4238-4185-8714-F1B0629EB8BA}" destId="{F1DEE247-CFA0-4C5D-B094-5C3EC81AC541}" srcOrd="2" destOrd="0" parTransId="{AB8A20E8-E05E-41AF-9B27-BD1EE7705881}" sibTransId="{2582AA8A-DF41-48B9-987D-239A4A6B0D89}"/>
    <dgm:cxn modelId="{1E3E573E-3B0F-491B-85EB-19401F5EA02C}" srcId="{E5669897-4238-4185-8714-F1B0629EB8BA}" destId="{6FA36EBF-DC73-4A31-A0BF-2F40AC18654A}" srcOrd="0" destOrd="0" parTransId="{678022B9-39F0-4199-9407-5BDC3B8CCFF7}" sibTransId="{4EC9B83B-0F6D-402D-A340-9DA94518E650}"/>
    <dgm:cxn modelId="{06812D33-E20C-4B4A-A1EF-4DFC9E9E3AD0}" type="presOf" srcId="{F1DEE247-CFA0-4C5D-B094-5C3EC81AC541}" destId="{BAA57231-9FD7-4FA5-9E33-C992E2B087F4}" srcOrd="0" destOrd="0" presId="urn:microsoft.com/office/officeart/2005/8/layout/chevron1"/>
    <dgm:cxn modelId="{CD153F17-AA16-44C0-B814-369BC492F6E0}" type="presOf" srcId="{6FA36EBF-DC73-4A31-A0BF-2F40AC18654A}" destId="{301CAC60-7B47-49B2-9D07-3F81B70023EF}" srcOrd="0" destOrd="0" presId="urn:microsoft.com/office/officeart/2005/8/layout/chevron1"/>
    <dgm:cxn modelId="{2B7BE59D-E6EB-43F1-B18B-94FAAB1A5E85}" type="presOf" srcId="{CE828280-7D84-4B5F-8513-3331E9B69384}" destId="{C4A6B74A-8781-4B48-81B4-6B7A806A74B4}" srcOrd="0" destOrd="0" presId="urn:microsoft.com/office/officeart/2005/8/layout/chevron1"/>
    <dgm:cxn modelId="{C3ED4075-E824-4C8A-90A7-CCA6976B6C4E}" type="presOf" srcId="{E5669897-4238-4185-8714-F1B0629EB8BA}" destId="{390F8E7E-C486-4CFD-A820-F6E4B400154B}" srcOrd="0" destOrd="0" presId="urn:microsoft.com/office/officeart/2005/8/layout/chevron1"/>
    <dgm:cxn modelId="{2031172F-9EA1-4B82-AFC7-96ACC9FDDB15}" srcId="{E5669897-4238-4185-8714-F1B0629EB8BA}" destId="{CE828280-7D84-4B5F-8513-3331E9B69384}" srcOrd="1" destOrd="0" parTransId="{090602C6-2E03-4F91-AC4F-ADBF7ECC06CE}" sibTransId="{B5D8C99F-6BB8-475D-86A1-09CF172A744E}"/>
    <dgm:cxn modelId="{5E38DBDF-DEF1-4C64-BDC5-365F19A54308}" type="presParOf" srcId="{390F8E7E-C486-4CFD-A820-F6E4B400154B}" destId="{301CAC60-7B47-49B2-9D07-3F81B70023EF}" srcOrd="0" destOrd="0" presId="urn:microsoft.com/office/officeart/2005/8/layout/chevron1"/>
    <dgm:cxn modelId="{E8DA8F46-3B8D-45CA-A6FC-E662D2861D1D}" type="presParOf" srcId="{390F8E7E-C486-4CFD-A820-F6E4B400154B}" destId="{97020051-2E85-4D89-9421-51D99682B54B}" srcOrd="1" destOrd="0" presId="urn:microsoft.com/office/officeart/2005/8/layout/chevron1"/>
    <dgm:cxn modelId="{99A3547A-1AEB-41DC-937D-AEED360449AA}" type="presParOf" srcId="{390F8E7E-C486-4CFD-A820-F6E4B400154B}" destId="{C4A6B74A-8781-4B48-81B4-6B7A806A74B4}" srcOrd="2" destOrd="0" presId="urn:microsoft.com/office/officeart/2005/8/layout/chevron1"/>
    <dgm:cxn modelId="{9655574F-E114-40BF-820C-E2270AE0DAFC}" type="presParOf" srcId="{390F8E7E-C486-4CFD-A820-F6E4B400154B}" destId="{403F588B-AFB1-488F-9AAA-521E1B1A09EE}" srcOrd="3" destOrd="0" presId="urn:microsoft.com/office/officeart/2005/8/layout/chevron1"/>
    <dgm:cxn modelId="{58736DE5-7850-46B1-A4A5-91C95C0FED8A}" type="presParOf" srcId="{390F8E7E-C486-4CFD-A820-F6E4B400154B}" destId="{BAA57231-9FD7-4FA5-9E33-C992E2B087F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669897-4238-4185-8714-F1B0629EB8BA}" type="doc">
      <dgm:prSet loTypeId="urn:microsoft.com/office/officeart/2005/8/layout/chevron1" loCatId="process" qsTypeId="urn:microsoft.com/office/officeart/2005/8/quickstyle/simple1" qsCatId="simple" csTypeId="urn:microsoft.com/office/officeart/2005/8/colors/accent1_2" csCatId="accent1" phldr="1"/>
      <dgm:spPr/>
    </dgm:pt>
    <dgm:pt modelId="{6FA36EBF-DC73-4A31-A0BF-2F40AC18654A}">
      <dgm:prSet phldrT="[文本]" custT="1"/>
      <dgm:spPr/>
      <dgm:t>
        <a:bodyPr/>
        <a:lstStyle/>
        <a:p>
          <a:r>
            <a:rPr lang="en-US" altLang="zh-CN" sz="2400" dirty="0"/>
            <a:t>2016-01-06</a:t>
          </a:r>
          <a:endParaRPr lang="zh-CN" altLang="en-US" sz="2400" dirty="0"/>
        </a:p>
      </dgm:t>
    </dgm:pt>
    <dgm:pt modelId="{678022B9-39F0-4199-9407-5BDC3B8CCFF7}" type="parTrans" cxnId="{1E3E573E-3B0F-491B-85EB-19401F5EA02C}">
      <dgm:prSet/>
      <dgm:spPr/>
      <dgm:t>
        <a:bodyPr/>
        <a:lstStyle/>
        <a:p>
          <a:endParaRPr lang="zh-CN" altLang="en-US"/>
        </a:p>
      </dgm:t>
    </dgm:pt>
    <dgm:pt modelId="{4EC9B83B-0F6D-402D-A340-9DA94518E650}" type="sibTrans" cxnId="{1E3E573E-3B0F-491B-85EB-19401F5EA02C}">
      <dgm:prSet/>
      <dgm:spPr/>
      <dgm:t>
        <a:bodyPr/>
        <a:lstStyle/>
        <a:p>
          <a:endParaRPr lang="zh-CN" altLang="en-US"/>
        </a:p>
      </dgm:t>
    </dgm:pt>
    <dgm:pt modelId="{CE828280-7D84-4B5F-8513-3331E9B69384}">
      <dgm:prSet phldrT="[文本]" custT="1"/>
      <dgm:spPr/>
      <dgm:t>
        <a:bodyPr/>
        <a:lstStyle/>
        <a:p>
          <a:r>
            <a:rPr lang="en-US" altLang="zh-CN" sz="2400" dirty="0"/>
            <a:t>2016</a:t>
          </a:r>
          <a:endParaRPr lang="zh-CN" altLang="en-US" sz="2400" dirty="0"/>
        </a:p>
      </dgm:t>
    </dgm:pt>
    <dgm:pt modelId="{090602C6-2E03-4F91-AC4F-ADBF7ECC06CE}" type="parTrans" cxnId="{2031172F-9EA1-4B82-AFC7-96ACC9FDDB15}">
      <dgm:prSet/>
      <dgm:spPr/>
      <dgm:t>
        <a:bodyPr/>
        <a:lstStyle/>
        <a:p>
          <a:endParaRPr lang="zh-CN" altLang="en-US"/>
        </a:p>
      </dgm:t>
    </dgm:pt>
    <dgm:pt modelId="{B5D8C99F-6BB8-475D-86A1-09CF172A744E}" type="sibTrans" cxnId="{2031172F-9EA1-4B82-AFC7-96ACC9FDDB15}">
      <dgm:prSet/>
      <dgm:spPr/>
      <dgm:t>
        <a:bodyPr/>
        <a:lstStyle/>
        <a:p>
          <a:endParaRPr lang="zh-CN" altLang="en-US"/>
        </a:p>
      </dgm:t>
    </dgm:pt>
    <dgm:pt modelId="{6682910D-EB4F-49AC-BE4D-C1BD13530E8E}" type="pres">
      <dgm:prSet presAssocID="{E5669897-4238-4185-8714-F1B0629EB8BA}" presName="Name0" presStyleCnt="0">
        <dgm:presLayoutVars>
          <dgm:dir/>
          <dgm:animLvl val="lvl"/>
          <dgm:resizeHandles val="exact"/>
        </dgm:presLayoutVars>
      </dgm:prSet>
      <dgm:spPr/>
    </dgm:pt>
    <dgm:pt modelId="{63401136-CFC2-44B7-90C7-A66774726757}" type="pres">
      <dgm:prSet presAssocID="{6FA36EBF-DC73-4A31-A0BF-2F40AC18654A}" presName="parTxOnly" presStyleLbl="node1" presStyleIdx="0" presStyleCnt="2">
        <dgm:presLayoutVars>
          <dgm:chMax val="0"/>
          <dgm:chPref val="0"/>
          <dgm:bulletEnabled val="1"/>
        </dgm:presLayoutVars>
      </dgm:prSet>
      <dgm:spPr/>
    </dgm:pt>
    <dgm:pt modelId="{F494543C-5468-407A-BEC7-79E71EC951DD}" type="pres">
      <dgm:prSet presAssocID="{4EC9B83B-0F6D-402D-A340-9DA94518E650}" presName="parTxOnlySpace" presStyleCnt="0"/>
      <dgm:spPr/>
    </dgm:pt>
    <dgm:pt modelId="{06EF1298-DEC3-4AF8-9F49-B8DE145D0F50}" type="pres">
      <dgm:prSet presAssocID="{CE828280-7D84-4B5F-8513-3331E9B69384}" presName="parTxOnly" presStyleLbl="node1" presStyleIdx="1" presStyleCnt="2">
        <dgm:presLayoutVars>
          <dgm:chMax val="0"/>
          <dgm:chPref val="0"/>
          <dgm:bulletEnabled val="1"/>
        </dgm:presLayoutVars>
      </dgm:prSet>
      <dgm:spPr/>
    </dgm:pt>
  </dgm:ptLst>
  <dgm:cxnLst>
    <dgm:cxn modelId="{2031172F-9EA1-4B82-AFC7-96ACC9FDDB15}" srcId="{E5669897-4238-4185-8714-F1B0629EB8BA}" destId="{CE828280-7D84-4B5F-8513-3331E9B69384}" srcOrd="1" destOrd="0" parTransId="{090602C6-2E03-4F91-AC4F-ADBF7ECC06CE}" sibTransId="{B5D8C99F-6BB8-475D-86A1-09CF172A744E}"/>
    <dgm:cxn modelId="{E155742A-0CDF-4F01-89CB-36BE41027120}" type="presOf" srcId="{6FA36EBF-DC73-4A31-A0BF-2F40AC18654A}" destId="{63401136-CFC2-44B7-90C7-A66774726757}" srcOrd="0" destOrd="0" presId="urn:microsoft.com/office/officeart/2005/8/layout/chevron1"/>
    <dgm:cxn modelId="{B7251FC2-BDA9-4F7A-BE00-E8E9EEDD8670}" type="presOf" srcId="{E5669897-4238-4185-8714-F1B0629EB8BA}" destId="{6682910D-EB4F-49AC-BE4D-C1BD13530E8E}" srcOrd="0" destOrd="0" presId="urn:microsoft.com/office/officeart/2005/8/layout/chevron1"/>
    <dgm:cxn modelId="{1E3E573E-3B0F-491B-85EB-19401F5EA02C}" srcId="{E5669897-4238-4185-8714-F1B0629EB8BA}" destId="{6FA36EBF-DC73-4A31-A0BF-2F40AC18654A}" srcOrd="0" destOrd="0" parTransId="{678022B9-39F0-4199-9407-5BDC3B8CCFF7}" sibTransId="{4EC9B83B-0F6D-402D-A340-9DA94518E650}"/>
    <dgm:cxn modelId="{4B4B2125-0A51-4C7B-8D75-C1B9A278FFE1}" type="presOf" srcId="{CE828280-7D84-4B5F-8513-3331E9B69384}" destId="{06EF1298-DEC3-4AF8-9F49-B8DE145D0F50}" srcOrd="0" destOrd="0" presId="urn:microsoft.com/office/officeart/2005/8/layout/chevron1"/>
    <dgm:cxn modelId="{3A715F07-2D8A-42FE-A591-DE04EFE0ECF5}" type="presParOf" srcId="{6682910D-EB4F-49AC-BE4D-C1BD13530E8E}" destId="{63401136-CFC2-44B7-90C7-A66774726757}" srcOrd="0" destOrd="0" presId="urn:microsoft.com/office/officeart/2005/8/layout/chevron1"/>
    <dgm:cxn modelId="{E2F8FF61-C9BB-40A4-A32D-8CCADEBB31F9}" type="presParOf" srcId="{6682910D-EB4F-49AC-BE4D-C1BD13530E8E}" destId="{F494543C-5468-407A-BEC7-79E71EC951DD}" srcOrd="1" destOrd="0" presId="urn:microsoft.com/office/officeart/2005/8/layout/chevron1"/>
    <dgm:cxn modelId="{64E8D100-C4B8-40DD-B58B-99D544817046}" type="presParOf" srcId="{6682910D-EB4F-49AC-BE4D-C1BD13530E8E}" destId="{06EF1298-DEC3-4AF8-9F49-B8DE145D0F50}"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0" name=""/>
      <dsp:cNvGrpSpPr/>
    </dsp:nvGrpSpPr>
    <dsp:grpSpPr>
      <a:xfrm>
        <a:off x="0" y="0"/>
        <a:ext cx="7704138" cy="3807528"/>
        <a:chOff x="0" y="0"/>
        <a:chExt cx="0" cy="0"/>
      </a:xfrm>
    </dsp:grpSpPr>
    <dsp:sp>
      <dsp:nvSpPr>
        <dsp:cNvPr id="1" name="燕尾形 0"/>
        <dsp:cNvSpPr/>
      </dsp:nvSpPr>
      <dsp:spPr>
        <a:xfrm>
          <a:off x="2257" y="1353790"/>
          <a:ext cx="2749865" cy="10999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altLang="zh-CN" sz="2400" kern="1200" dirty="0"/>
            <a:t>2013-07</a:t>
          </a:r>
          <a:endParaRPr lang="zh-CN" altLang="en-US" sz="2400" kern="1200" dirty="0"/>
        </a:p>
      </dsp:txBody>
      <dsp:txXfrm>
        <a:off x="552230" y="1353790"/>
        <a:ext cx="1649919" cy="1099946"/>
      </dsp:txXfrm>
    </dsp:sp>
    <dsp:sp>
      <dsp:nvSpPr>
        <dsp:cNvPr id="2" name="燕尾形 1"/>
        <dsp:cNvSpPr/>
      </dsp:nvSpPr>
      <dsp:spPr>
        <a:xfrm>
          <a:off x="2477136" y="1353790"/>
          <a:ext cx="2749865" cy="10999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altLang="zh-CN" sz="2400" kern="1200" dirty="0"/>
            <a:t>2013-12-18</a:t>
          </a:r>
          <a:endParaRPr lang="zh-CN" altLang="en-US" sz="2400" kern="1200" dirty="0"/>
        </a:p>
      </dsp:txBody>
      <dsp:txXfrm>
        <a:off x="3027109" y="1353790"/>
        <a:ext cx="1649919" cy="1099946"/>
      </dsp:txXfrm>
    </dsp:sp>
    <dsp:sp>
      <dsp:nvSpPr>
        <dsp:cNvPr id="3" name="燕尾形 2"/>
        <dsp:cNvSpPr/>
      </dsp:nvSpPr>
      <dsp:spPr>
        <a:xfrm>
          <a:off x="4952015" y="1353790"/>
          <a:ext cx="2749865" cy="10999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altLang="zh-CN" sz="2400" kern="1200" dirty="0"/>
            <a:t>2014-04-24</a:t>
          </a:r>
          <a:endParaRPr lang="zh-CN" altLang="en-US" sz="2400" kern="1200" dirty="0"/>
        </a:p>
      </dsp:txBody>
      <dsp:txXfrm>
        <a:off x="5501988" y="1353790"/>
        <a:ext cx="1649919" cy="1099946"/>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0" name=""/>
      <dsp:cNvGrpSpPr/>
    </dsp:nvGrpSpPr>
    <dsp:grpSpPr>
      <a:xfrm>
        <a:off x="0" y="0"/>
        <a:ext cx="7716794" cy="4064000"/>
        <a:chOff x="0" y="0"/>
        <a:chExt cx="0" cy="0"/>
      </a:xfrm>
    </dsp:grpSpPr>
    <dsp:sp>
      <dsp:nvSpPr>
        <dsp:cNvPr id="1" name="燕尾形 0"/>
        <dsp:cNvSpPr/>
      </dsp:nvSpPr>
      <dsp:spPr>
        <a:xfrm>
          <a:off x="2260" y="1481123"/>
          <a:ext cx="2754383" cy="110175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altLang="zh-CN" sz="2400" kern="1200" dirty="0"/>
            <a:t>2014-10-15</a:t>
          </a:r>
          <a:endParaRPr lang="zh-CN" altLang="en-US" sz="2400" kern="1200" dirty="0"/>
        </a:p>
      </dsp:txBody>
      <dsp:txXfrm>
        <a:off x="553137" y="1481123"/>
        <a:ext cx="1652630" cy="1101753"/>
      </dsp:txXfrm>
    </dsp:sp>
    <dsp:sp>
      <dsp:nvSpPr>
        <dsp:cNvPr id="2" name="燕尾形 1"/>
        <dsp:cNvSpPr/>
      </dsp:nvSpPr>
      <dsp:spPr>
        <a:xfrm>
          <a:off x="2481205" y="1481123"/>
          <a:ext cx="2754383" cy="110175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altLang="zh-CN" sz="2400" kern="1200" dirty="0"/>
            <a:t>2014-12-22</a:t>
          </a:r>
          <a:endParaRPr lang="zh-CN" altLang="en-US" sz="2400" kern="1200" dirty="0"/>
        </a:p>
      </dsp:txBody>
      <dsp:txXfrm>
        <a:off x="3032082" y="1481123"/>
        <a:ext cx="1652630" cy="1101753"/>
      </dsp:txXfrm>
    </dsp:sp>
    <dsp:sp>
      <dsp:nvSpPr>
        <dsp:cNvPr id="3" name="燕尾形 2"/>
        <dsp:cNvSpPr/>
      </dsp:nvSpPr>
      <dsp:spPr>
        <a:xfrm>
          <a:off x="4960150" y="1481123"/>
          <a:ext cx="2754383" cy="110175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altLang="zh-CN" sz="2400" kern="1200" dirty="0"/>
            <a:t>2015-01-04</a:t>
          </a:r>
          <a:endParaRPr lang="zh-CN" altLang="en-US" sz="2400" kern="1200" dirty="0"/>
        </a:p>
      </dsp:txBody>
      <dsp:txXfrm>
        <a:off x="5511027" y="1481123"/>
        <a:ext cx="1652630" cy="1101753"/>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0" name=""/>
      <dsp:cNvGrpSpPr/>
    </dsp:nvGrpSpPr>
    <dsp:grpSpPr>
      <a:xfrm>
        <a:off x="0" y="0"/>
        <a:ext cx="7716794" cy="4064000"/>
        <a:chOff x="0" y="0"/>
        <a:chExt cx="0" cy="0"/>
      </a:xfrm>
    </dsp:grpSpPr>
    <dsp:sp>
      <dsp:nvSpPr>
        <dsp:cNvPr id="1" name="燕尾形 0"/>
        <dsp:cNvSpPr/>
      </dsp:nvSpPr>
      <dsp:spPr>
        <a:xfrm>
          <a:off x="2260" y="1481123"/>
          <a:ext cx="2754383" cy="110175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altLang="zh-CN" sz="2400" kern="1200" dirty="0"/>
            <a:t>2015-01-09</a:t>
          </a:r>
          <a:endParaRPr lang="zh-CN" altLang="en-US" sz="2400" kern="1200" dirty="0"/>
        </a:p>
      </dsp:txBody>
      <dsp:txXfrm>
        <a:off x="553137" y="1481123"/>
        <a:ext cx="1652630" cy="1101753"/>
      </dsp:txXfrm>
    </dsp:sp>
    <dsp:sp>
      <dsp:nvSpPr>
        <dsp:cNvPr id="2" name="燕尾形 1"/>
        <dsp:cNvSpPr/>
      </dsp:nvSpPr>
      <dsp:spPr>
        <a:xfrm>
          <a:off x="2481205" y="1481123"/>
          <a:ext cx="2754383" cy="110175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altLang="zh-CN" sz="2400" kern="1200" dirty="0"/>
            <a:t>2015-03-28</a:t>
          </a:r>
          <a:endParaRPr lang="zh-CN" altLang="en-US" sz="2400" kern="1200" dirty="0"/>
        </a:p>
      </dsp:txBody>
      <dsp:txXfrm>
        <a:off x="3032082" y="1481123"/>
        <a:ext cx="1652630" cy="1101753"/>
      </dsp:txXfrm>
    </dsp:sp>
    <dsp:sp>
      <dsp:nvSpPr>
        <dsp:cNvPr id="3" name="燕尾形 2"/>
        <dsp:cNvSpPr/>
      </dsp:nvSpPr>
      <dsp:spPr>
        <a:xfrm>
          <a:off x="4960150" y="1481123"/>
          <a:ext cx="2754383" cy="110175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altLang="zh-CN" sz="2400" kern="1200" dirty="0"/>
            <a:t>2015-05-22</a:t>
          </a:r>
          <a:endParaRPr lang="zh-CN" altLang="en-US" sz="2400" kern="1200" dirty="0"/>
        </a:p>
      </dsp:txBody>
      <dsp:txXfrm>
        <a:off x="5511027" y="1481123"/>
        <a:ext cx="1652630" cy="1101753"/>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0" name=""/>
      <dsp:cNvGrpSpPr/>
    </dsp:nvGrpSpPr>
    <dsp:grpSpPr>
      <a:xfrm>
        <a:off x="0" y="0"/>
        <a:ext cx="7704138" cy="3480177"/>
        <a:chOff x="0" y="0"/>
        <a:chExt cx="0" cy="0"/>
      </a:xfrm>
    </dsp:grpSpPr>
    <dsp:sp>
      <dsp:nvSpPr>
        <dsp:cNvPr id="1" name="燕尾形 0"/>
        <dsp:cNvSpPr/>
      </dsp:nvSpPr>
      <dsp:spPr>
        <a:xfrm>
          <a:off x="2257" y="1190115"/>
          <a:ext cx="2749865" cy="10999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altLang="zh-CN" sz="2400" kern="1200" dirty="0"/>
            <a:t>2015-10-09</a:t>
          </a:r>
          <a:endParaRPr lang="zh-CN" altLang="en-US" sz="2400" kern="1200" dirty="0"/>
        </a:p>
      </dsp:txBody>
      <dsp:txXfrm>
        <a:off x="552230" y="1190115"/>
        <a:ext cx="1649919" cy="1099946"/>
      </dsp:txXfrm>
    </dsp:sp>
    <dsp:sp>
      <dsp:nvSpPr>
        <dsp:cNvPr id="2" name="燕尾形 1"/>
        <dsp:cNvSpPr/>
      </dsp:nvSpPr>
      <dsp:spPr>
        <a:xfrm>
          <a:off x="2477136" y="1190115"/>
          <a:ext cx="2749865" cy="10999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altLang="zh-CN" sz="2400" kern="1200" dirty="0"/>
            <a:t>2015-11-03</a:t>
          </a:r>
          <a:endParaRPr lang="zh-CN" altLang="en-US" sz="2400" kern="1200" dirty="0"/>
        </a:p>
      </dsp:txBody>
      <dsp:txXfrm>
        <a:off x="3027109" y="1190115"/>
        <a:ext cx="1649919" cy="1099946"/>
      </dsp:txXfrm>
    </dsp:sp>
    <dsp:sp>
      <dsp:nvSpPr>
        <dsp:cNvPr id="3" name="燕尾形 2"/>
        <dsp:cNvSpPr/>
      </dsp:nvSpPr>
      <dsp:spPr>
        <a:xfrm>
          <a:off x="4952015" y="1190115"/>
          <a:ext cx="2749865" cy="10999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altLang="zh-CN" sz="2400" kern="1200" dirty="0"/>
            <a:t>2015-11-30</a:t>
          </a:r>
          <a:endParaRPr lang="zh-CN" altLang="en-US" sz="2400" kern="1200" dirty="0"/>
        </a:p>
      </dsp:txBody>
      <dsp:txXfrm>
        <a:off x="5501988" y="1190115"/>
        <a:ext cx="1649919" cy="1099946"/>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0" name=""/>
      <dsp:cNvGrpSpPr/>
    </dsp:nvGrpSpPr>
    <dsp:grpSpPr>
      <a:xfrm>
        <a:off x="0" y="0"/>
        <a:ext cx="7704138" cy="3688429"/>
        <a:chOff x="0" y="0"/>
        <a:chExt cx="0" cy="0"/>
      </a:xfrm>
    </dsp:grpSpPr>
    <dsp:sp>
      <dsp:nvSpPr>
        <dsp:cNvPr id="1" name="燕尾形 0"/>
        <dsp:cNvSpPr/>
      </dsp:nvSpPr>
      <dsp:spPr>
        <a:xfrm>
          <a:off x="2257" y="1294241"/>
          <a:ext cx="2749865" cy="10999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altLang="zh-CN" sz="2400" kern="1200" dirty="0"/>
            <a:t>2015-10-21</a:t>
          </a:r>
          <a:endParaRPr lang="zh-CN" altLang="en-US" sz="2400" kern="1200" dirty="0"/>
        </a:p>
      </dsp:txBody>
      <dsp:txXfrm>
        <a:off x="552230" y="1294241"/>
        <a:ext cx="1649919" cy="1099946"/>
      </dsp:txXfrm>
    </dsp:sp>
    <dsp:sp>
      <dsp:nvSpPr>
        <dsp:cNvPr id="2" name="燕尾形 1"/>
        <dsp:cNvSpPr/>
      </dsp:nvSpPr>
      <dsp:spPr>
        <a:xfrm>
          <a:off x="2477136" y="1294241"/>
          <a:ext cx="2749865" cy="10999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altLang="zh-CN" sz="2400" kern="1200" dirty="0"/>
            <a:t>2015-11-30</a:t>
          </a:r>
          <a:endParaRPr lang="zh-CN" altLang="en-US" sz="2400" kern="1200" dirty="0"/>
        </a:p>
      </dsp:txBody>
      <dsp:txXfrm>
        <a:off x="3027109" y="1294241"/>
        <a:ext cx="1649919" cy="1099946"/>
      </dsp:txXfrm>
    </dsp:sp>
    <dsp:sp>
      <dsp:nvSpPr>
        <dsp:cNvPr id="3" name="燕尾形 2"/>
        <dsp:cNvSpPr/>
      </dsp:nvSpPr>
      <dsp:spPr>
        <a:xfrm>
          <a:off x="4952015" y="1294241"/>
          <a:ext cx="2749865" cy="10999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altLang="zh-CN" sz="2400" kern="1200" dirty="0"/>
            <a:t>2015-12-14</a:t>
          </a:r>
          <a:endParaRPr lang="zh-CN" altLang="en-US" sz="2400" kern="1200" dirty="0"/>
        </a:p>
      </dsp:txBody>
      <dsp:txXfrm>
        <a:off x="5501988" y="1294241"/>
        <a:ext cx="1649919" cy="1099946"/>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0" name=""/>
      <dsp:cNvGrpSpPr/>
    </dsp:nvGrpSpPr>
    <dsp:grpSpPr>
      <a:xfrm>
        <a:off x="0" y="0"/>
        <a:ext cx="5234424" cy="2235214"/>
        <a:chOff x="0" y="0"/>
        <a:chExt cx="0" cy="0"/>
      </a:xfrm>
    </dsp:grpSpPr>
    <dsp:sp>
      <dsp:nvSpPr>
        <dsp:cNvPr id="1" name="燕尾形 0"/>
        <dsp:cNvSpPr/>
      </dsp:nvSpPr>
      <dsp:spPr>
        <a:xfrm>
          <a:off x="4600" y="567583"/>
          <a:ext cx="2750117" cy="11000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altLang="zh-CN" sz="2400" kern="1200" dirty="0"/>
            <a:t>2016-01-06</a:t>
          </a:r>
          <a:endParaRPr lang="zh-CN" altLang="en-US" sz="2400" kern="1200" dirty="0"/>
        </a:p>
      </dsp:txBody>
      <dsp:txXfrm>
        <a:off x="554623" y="567583"/>
        <a:ext cx="1650071" cy="1100046"/>
      </dsp:txXfrm>
    </dsp:sp>
    <dsp:sp>
      <dsp:nvSpPr>
        <dsp:cNvPr id="2" name="燕尾形 1"/>
        <dsp:cNvSpPr/>
      </dsp:nvSpPr>
      <dsp:spPr>
        <a:xfrm>
          <a:off x="2479706" y="567583"/>
          <a:ext cx="2750117" cy="11000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altLang="zh-CN" sz="2400" kern="1200" dirty="0"/>
            <a:t>2016</a:t>
          </a:r>
          <a:endParaRPr lang="zh-CN" altLang="en-US" sz="2400" kern="1200" dirty="0"/>
        </a:p>
      </dsp:txBody>
      <dsp:txXfrm>
        <a:off x="3029729" y="567583"/>
        <a:ext cx="1650071" cy="110004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32A9626-922F-4F08-9FDB-F1DEDCF4A0F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31254F-1187-4DF2-B1D6-E8845D8BB52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32A9626-922F-4F08-9FDB-F1DEDCF4A0F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31254F-1187-4DF2-B1D6-E8845D8BB52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32A9626-922F-4F08-9FDB-F1DEDCF4A0F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31254F-1187-4DF2-B1D6-E8845D8BB52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32A9626-922F-4F08-9FDB-F1DEDCF4A0F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31254F-1187-4DF2-B1D6-E8845D8BB52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32A9626-922F-4F08-9FDB-F1DEDCF4A0F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31254F-1187-4DF2-B1D6-E8845D8BB52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32A9626-922F-4F08-9FDB-F1DEDCF4A0F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31254F-1187-4DF2-B1D6-E8845D8BB52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B32A9626-922F-4F08-9FDB-F1DEDCF4A0F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31254F-1187-4DF2-B1D6-E8845D8BB52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32A9626-922F-4F08-9FDB-F1DEDCF4A0F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31254F-1187-4DF2-B1D6-E8845D8BB52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2A9626-922F-4F08-9FDB-F1DEDCF4A0F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31254F-1187-4DF2-B1D6-E8845D8BB52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32A9626-922F-4F08-9FDB-F1DEDCF4A0F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31254F-1187-4DF2-B1D6-E8845D8BB52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32A9626-922F-4F08-9FDB-F1DEDCF4A0F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31254F-1187-4DF2-B1D6-E8845D8BB52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32A9626-922F-4F08-9FDB-F1DEDCF4A0FA}"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31254F-1187-4DF2-B1D6-E8845D8BB52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diagramColors" Target="../diagrams/colors6.xml"/><Relationship Id="rId4" Type="http://schemas.openxmlformats.org/officeDocument/2006/relationships/diagramQuickStyle" Target="../diagrams/quickStyle6.xml"/><Relationship Id="rId3" Type="http://schemas.openxmlformats.org/officeDocument/2006/relationships/diagramLayout" Target="../diagrams/layout6.xml"/><Relationship Id="rId2" Type="http://schemas.openxmlformats.org/officeDocument/2006/relationships/diagramData" Target="../diagrams/data6.xml"/><Relationship Id="rId1" Type="http://schemas.microsoft.com/office/2007/relationships/diagramDrawing" Target="../diagrams/drawing6.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9.jpeg"/><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jpe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3.jpeg"/><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38.jpeg"/><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image" Target="../media/image44.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jpeg"/><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jpeg"/><Relationship Id="rId7" Type="http://schemas.openxmlformats.org/officeDocument/2006/relationships/image" Target="../media/image8.jpeg"/><Relationship Id="rId6" Type="http://schemas.openxmlformats.org/officeDocument/2006/relationships/image" Target="../media/image7.jpeg"/><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microsoft.com/office/2007/relationships/diagramDrawing" Target="../diagrams/drawing1.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2.jpeg"/><Relationship Id="rId7" Type="http://schemas.openxmlformats.org/officeDocument/2006/relationships/image" Target="../media/image11.jpeg"/><Relationship Id="rId6" Type="http://schemas.openxmlformats.org/officeDocument/2006/relationships/image" Target="../media/image10.jpeg"/><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microsoft.com/office/2007/relationships/diagramDrawing" Target="../diagrams/drawing2.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5.jpeg"/><Relationship Id="rId7" Type="http://schemas.openxmlformats.org/officeDocument/2006/relationships/image" Target="../media/image14.jpeg"/><Relationship Id="rId6" Type="http://schemas.openxmlformats.org/officeDocument/2006/relationships/image" Target="../media/image13.jpeg"/><Relationship Id="rId5" Type="http://schemas.openxmlformats.org/officeDocument/2006/relationships/diagramColors" Target="../diagrams/colors3.xml"/><Relationship Id="rId4" Type="http://schemas.openxmlformats.org/officeDocument/2006/relationships/diagramQuickStyle" Target="../diagrams/quickStyle3.xml"/><Relationship Id="rId3" Type="http://schemas.openxmlformats.org/officeDocument/2006/relationships/diagramLayout" Target="../diagrams/layout3.xml"/><Relationship Id="rId2" Type="http://schemas.openxmlformats.org/officeDocument/2006/relationships/diagramData" Target="../diagrams/data3.xml"/><Relationship Id="rId1" Type="http://schemas.microsoft.com/office/2007/relationships/diagramDrawing" Target="../diagrams/drawing3.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8.jpeg"/><Relationship Id="rId7" Type="http://schemas.openxmlformats.org/officeDocument/2006/relationships/image" Target="../media/image17.jpeg"/><Relationship Id="rId6" Type="http://schemas.openxmlformats.org/officeDocument/2006/relationships/image" Target="../media/image16.jpeg"/><Relationship Id="rId5" Type="http://schemas.openxmlformats.org/officeDocument/2006/relationships/diagramColors" Target="../diagrams/colors4.xml"/><Relationship Id="rId4" Type="http://schemas.openxmlformats.org/officeDocument/2006/relationships/diagramQuickStyle" Target="../diagrams/quickStyle4.xml"/><Relationship Id="rId3" Type="http://schemas.openxmlformats.org/officeDocument/2006/relationships/diagramLayout" Target="../diagrams/layout4.xml"/><Relationship Id="rId2" Type="http://schemas.openxmlformats.org/officeDocument/2006/relationships/diagramData" Target="../diagrams/data4.xml"/><Relationship Id="rId1" Type="http://schemas.microsoft.com/office/2007/relationships/diagramDrawing" Target="../diagrams/drawing4.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1.jpeg"/><Relationship Id="rId7" Type="http://schemas.openxmlformats.org/officeDocument/2006/relationships/image" Target="../media/image20.jpeg"/><Relationship Id="rId6" Type="http://schemas.openxmlformats.org/officeDocument/2006/relationships/image" Target="../media/image19.jpeg"/><Relationship Id="rId5" Type="http://schemas.openxmlformats.org/officeDocument/2006/relationships/diagramColors" Target="../diagrams/colors5.xml"/><Relationship Id="rId4" Type="http://schemas.openxmlformats.org/officeDocument/2006/relationships/diagramQuickStyle" Target="../diagrams/quickStyle5.xml"/><Relationship Id="rId3" Type="http://schemas.openxmlformats.org/officeDocument/2006/relationships/diagramLayout" Target="../diagrams/layout5.xml"/><Relationship Id="rId2" Type="http://schemas.openxmlformats.org/officeDocument/2006/relationships/diagramData" Target="../diagrams/data5.xml"/><Relationship Id="rId1" Type="http://schemas.microsoft.com/office/2007/relationships/diagramDrawing" Target="../diagrams/drawin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6608733_110142910000_2"/>
          <p:cNvPicPr>
            <a:picLocks noChangeAspect="1"/>
          </p:cNvPicPr>
          <p:nvPr/>
        </p:nvPicPr>
        <p:blipFill>
          <a:blip r:embed="rId1"/>
          <a:srcRect b="4629"/>
          <a:stretch>
            <a:fillRect/>
          </a:stretch>
        </p:blipFill>
        <p:spPr>
          <a:xfrm>
            <a:off x="-35560" y="-20320"/>
            <a:ext cx="9197340" cy="5184140"/>
          </a:xfrm>
          <a:prstGeom prst="rect">
            <a:avLst/>
          </a:prstGeom>
        </p:spPr>
      </p:pic>
      <p:sp>
        <p:nvSpPr>
          <p:cNvPr id="10" name="矩形 9"/>
          <p:cNvSpPr/>
          <p:nvPr/>
        </p:nvSpPr>
        <p:spPr>
          <a:xfrm>
            <a:off x="-35560" y="-48895"/>
            <a:ext cx="9239250" cy="5227320"/>
          </a:xfrm>
          <a:prstGeom prst="rect">
            <a:avLst/>
          </a:prstGeom>
          <a:gradFill flip="none">
            <a:gsLst>
              <a:gs pos="0">
                <a:schemeClr val="accent1">
                  <a:lumMod val="5000"/>
                  <a:lumOff val="95000"/>
                </a:schemeClr>
              </a:gs>
              <a:gs pos="100000">
                <a:srgbClr val="737373">
                  <a:alpha val="100000"/>
                </a:srgbClr>
              </a:gs>
              <a:gs pos="74000">
                <a:schemeClr val="bg1">
                  <a:lumMod val="75000"/>
                  <a:alpha val="47000"/>
                </a:schemeClr>
              </a:gs>
              <a:gs pos="100000">
                <a:schemeClr val="tx1">
                  <a:lumMod val="85000"/>
                  <a:lumOff val="15000"/>
                </a:schemeClr>
              </a:gs>
            </a:gsLst>
            <a:path path="shape">
              <a:fillToRect l="50000" t="50000" r="50000" b="50000"/>
            </a:path>
            <a:tileRect/>
          </a:gra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5560" y="1060450"/>
            <a:ext cx="9261475" cy="3024505"/>
          </a:xfrm>
          <a:prstGeom prst="rect">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395151" y="2497212"/>
            <a:ext cx="2494280" cy="518160"/>
          </a:xfrm>
          <a:prstGeom prst="rect">
            <a:avLst/>
          </a:prstGeom>
          <a:noFill/>
        </p:spPr>
        <p:txBody>
          <a:bodyPr wrap="none" rtlCol="0">
            <a:spAutoFit/>
          </a:bodyPr>
          <a:lstStyle/>
          <a:p>
            <a:r>
              <a:rPr lang="zh-CN" altLang="en-US" sz="1400" dirty="0">
                <a:latin typeface="黑体" pitchFamily="49" charset="-122"/>
                <a:ea typeface="黑体" pitchFamily="49" charset="-122"/>
              </a:rPr>
              <a:t>机动性交通竞赛前期调研汇总</a:t>
            </a:r>
            <a:endParaRPr lang="en-US" altLang="zh-CN" sz="1400" dirty="0">
              <a:latin typeface="黑体" pitchFamily="49" charset="-122"/>
              <a:ea typeface="黑体" pitchFamily="49" charset="-122"/>
            </a:endParaRPr>
          </a:p>
          <a:p>
            <a:endParaRPr lang="zh-CN" altLang="en-US" sz="1400" dirty="0">
              <a:latin typeface="黑体" pitchFamily="49" charset="-122"/>
              <a:ea typeface="黑体" pitchFamily="49" charset="-122"/>
            </a:endParaRPr>
          </a:p>
        </p:txBody>
      </p:sp>
      <p:sp>
        <p:nvSpPr>
          <p:cNvPr id="6" name="TextBox 5"/>
          <p:cNvSpPr txBox="1"/>
          <p:nvPr/>
        </p:nvSpPr>
        <p:spPr>
          <a:xfrm>
            <a:off x="2326233" y="1625164"/>
            <a:ext cx="4442242" cy="553998"/>
          </a:xfrm>
          <a:prstGeom prst="rect">
            <a:avLst/>
          </a:prstGeom>
          <a:noFill/>
          <a:effectLst>
            <a:outerShdw blurRad="50800" dist="38100" dir="2700000" algn="tl" rotWithShape="0">
              <a:prstClr val="black">
                <a:alpha val="40000"/>
              </a:prstClr>
            </a:outerShdw>
          </a:effectLst>
        </p:spPr>
        <p:txBody>
          <a:bodyPr wrap="none" rtlCol="0">
            <a:spAutoFit/>
          </a:bodyPr>
          <a:lstStyle/>
          <a:p>
            <a:r>
              <a:rPr lang="zh-CN" altLang="en-US" dirty="0">
                <a:latin typeface="黑体" pitchFamily="49" charset="-122"/>
                <a:ea typeface="黑体" pitchFamily="49" charset="-122"/>
              </a:rPr>
              <a:t>城市公共交通</a:t>
            </a:r>
            <a:r>
              <a:rPr lang="en-US" altLang="zh-CN" sz="2800" dirty="0"/>
              <a:t>+</a:t>
            </a:r>
            <a:r>
              <a:rPr lang="zh-CN" altLang="en-US" sz="3000" dirty="0">
                <a:solidFill>
                  <a:schemeClr val="accent2">
                    <a:lumMod val="75000"/>
                  </a:schemeClr>
                </a:solidFill>
                <a:effectLst>
                  <a:outerShdw blurRad="38100" dist="38100" dir="2700000" algn="tl">
                    <a:srgbClr val="000000">
                      <a:alpha val="43137"/>
                    </a:srgbClr>
                  </a:outerShdw>
                </a:effectLst>
                <a:latin typeface="黑体" pitchFamily="49" charset="-122"/>
                <a:ea typeface="黑体" pitchFamily="49" charset="-122"/>
              </a:rPr>
              <a:t>电动车分时租赁</a:t>
            </a:r>
            <a:endParaRPr lang="zh-CN" altLang="en-US" sz="3000" dirty="0">
              <a:solidFill>
                <a:schemeClr val="accent2">
                  <a:lumMod val="75000"/>
                </a:schemeClr>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3" name="文本框 2"/>
          <p:cNvSpPr txBox="1"/>
          <p:nvPr/>
        </p:nvSpPr>
        <p:spPr>
          <a:xfrm>
            <a:off x="3275965" y="2931795"/>
            <a:ext cx="2839720" cy="1041400"/>
          </a:xfrm>
          <a:prstGeom prst="rect">
            <a:avLst/>
          </a:prstGeom>
          <a:noFill/>
        </p:spPr>
        <p:txBody>
          <a:bodyPr wrap="none" rtlCol="0">
            <a:spAutoFit/>
          </a:bodyPr>
          <a:lstStyle/>
          <a:p>
            <a:pPr algn="l">
              <a:lnSpc>
                <a:spcPct val="130000"/>
              </a:lnSpc>
            </a:pPr>
            <a:r>
              <a:rPr lang="zh-CN" altLang="en-US" sz="1200" b="1" dirty="0">
                <a:solidFill>
                  <a:schemeClr val="tx1">
                    <a:lumMod val="50000"/>
                  </a:schemeClr>
                </a:solidFill>
                <a:latin typeface="Arial" pitchFamily="34" charset="0"/>
                <a:ea typeface="微软雅黑" pitchFamily="34" charset="-122"/>
              </a:rPr>
              <a:t>小组成员：</a:t>
            </a:r>
            <a:endParaRPr lang="zh-CN" altLang="en-US" sz="1200" b="1" dirty="0">
              <a:solidFill>
                <a:schemeClr val="tx1">
                  <a:lumMod val="50000"/>
                </a:schemeClr>
              </a:solidFill>
              <a:latin typeface="Arial" pitchFamily="34" charset="0"/>
              <a:ea typeface="微软雅黑" pitchFamily="34" charset="-122"/>
            </a:endParaRPr>
          </a:p>
          <a:p>
            <a:pPr lvl="1" algn="l">
              <a:lnSpc>
                <a:spcPct val="130000"/>
              </a:lnSpc>
            </a:pPr>
            <a:r>
              <a:rPr lang="zh-CN" altLang="en-US" sz="1200" dirty="0">
                <a:solidFill>
                  <a:schemeClr val="tx1">
                    <a:lumMod val="50000"/>
                  </a:schemeClr>
                </a:solidFill>
                <a:latin typeface="Arial" pitchFamily="34" charset="0"/>
                <a:ea typeface="微软雅黑" pitchFamily="34" charset="-122"/>
                <a:sym typeface="+mn-ea"/>
              </a:rPr>
              <a:t>1253319何睿     </a:t>
            </a:r>
            <a:r>
              <a:rPr lang="zh-CN" altLang="en-US" sz="1200" dirty="0">
                <a:solidFill>
                  <a:schemeClr val="tx1">
                    <a:lumMod val="50000"/>
                  </a:schemeClr>
                </a:solidFill>
                <a:latin typeface="Arial" pitchFamily="34" charset="0"/>
                <a:ea typeface="微软雅黑" pitchFamily="34" charset="-122"/>
              </a:rPr>
              <a:t>1251849古嘉城 </a:t>
            </a:r>
            <a:endParaRPr lang="zh-CN" altLang="en-US" sz="1200" dirty="0">
              <a:solidFill>
                <a:schemeClr val="tx1">
                  <a:lumMod val="50000"/>
                </a:schemeClr>
              </a:solidFill>
              <a:latin typeface="Arial" pitchFamily="34" charset="0"/>
              <a:ea typeface="微软雅黑" pitchFamily="34" charset="-122"/>
            </a:endParaRPr>
          </a:p>
          <a:p>
            <a:pPr lvl="1" algn="l">
              <a:lnSpc>
                <a:spcPct val="130000"/>
              </a:lnSpc>
            </a:pPr>
            <a:r>
              <a:rPr lang="zh-CN" altLang="en-US" sz="1200" dirty="0">
                <a:solidFill>
                  <a:schemeClr val="tx1">
                    <a:lumMod val="50000"/>
                  </a:schemeClr>
                </a:solidFill>
                <a:latin typeface="Arial" pitchFamily="34" charset="0"/>
                <a:ea typeface="微软雅黑" pitchFamily="34" charset="-122"/>
              </a:rPr>
              <a:t>1251865江嘉鸿 1350389杨明轩</a:t>
            </a:r>
            <a:endParaRPr lang="zh-CN" altLang="en-US" sz="1200" dirty="0">
              <a:solidFill>
                <a:schemeClr val="tx1">
                  <a:lumMod val="50000"/>
                </a:schemeClr>
              </a:solidFill>
              <a:latin typeface="Arial" pitchFamily="34" charset="0"/>
              <a:ea typeface="微软雅黑" pitchFamily="34" charset="-122"/>
            </a:endParaRPr>
          </a:p>
          <a:p>
            <a:pPr lvl="1" algn="l">
              <a:lnSpc>
                <a:spcPct val="130000"/>
              </a:lnSpc>
            </a:pPr>
            <a:r>
              <a:rPr lang="zh-CN" altLang="en-US" sz="1200" dirty="0">
                <a:solidFill>
                  <a:schemeClr val="tx1">
                    <a:lumMod val="50000"/>
                  </a:schemeClr>
                </a:solidFill>
                <a:latin typeface="Arial" pitchFamily="34" charset="0"/>
                <a:ea typeface="微软雅黑" pitchFamily="34" charset="-122"/>
                <a:sym typeface="+mn-ea"/>
              </a:rPr>
              <a:t>1250783 顾翔宇</a:t>
            </a:r>
            <a:endParaRPr lang="zh-CN" altLang="en-US" sz="1200" dirty="0">
              <a:solidFill>
                <a:schemeClr val="tx1">
                  <a:lumMod val="50000"/>
                </a:schemeClr>
              </a:solidFill>
              <a:latin typeface="Arial" pitchFamily="34" charset="0"/>
              <a:ea typeface="微软雅黑" pitchFamily="34"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115695" y="1275715"/>
            <a:ext cx="1131570" cy="11315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708853" y="1401079"/>
          <a:ext cx="5234424" cy="22352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650" y="3219450"/>
            <a:ext cx="2192020" cy="1460500"/>
          </a:xfrm>
          <a:prstGeom prst="rect">
            <a:avLst/>
          </a:prstGeom>
        </p:spPr>
      </p:pic>
      <p:sp>
        <p:nvSpPr>
          <p:cNvPr id="7" name="文本框 6"/>
          <p:cNvSpPr txBox="1"/>
          <p:nvPr/>
        </p:nvSpPr>
        <p:spPr>
          <a:xfrm>
            <a:off x="828343" y="1347606"/>
            <a:ext cx="2094470" cy="457200"/>
          </a:xfrm>
          <a:prstGeom prst="rect">
            <a:avLst/>
          </a:prstGeom>
          <a:noFill/>
        </p:spPr>
        <p:txBody>
          <a:bodyPr wrap="square" rtlCol="0">
            <a:spAutoFit/>
          </a:bodyPr>
          <a:lstStyle/>
          <a:p>
            <a:r>
              <a:rPr lang="en-US" altLang="zh-CN" sz="1200" dirty="0" err="1">
                <a:latin typeface="黑体" pitchFamily="49" charset="-122"/>
                <a:ea typeface="黑体" pitchFamily="49" charset="-122"/>
              </a:rPr>
              <a:t>16 Evcard</a:t>
            </a:r>
            <a:r>
              <a:rPr lang="zh-CN" altLang="zh-CN" sz="1200" dirty="0">
                <a:latin typeface="黑体" pitchFamily="49" charset="-122"/>
                <a:ea typeface="黑体" pitchFamily="49" charset="-122"/>
              </a:rPr>
              <a:t>项目进驻崇明三岛。</a:t>
            </a:r>
            <a:endParaRPr lang="zh-CN" altLang="zh-CN" sz="1200" dirty="0">
              <a:latin typeface="黑体" pitchFamily="49" charset="-122"/>
              <a:ea typeface="黑体" pitchFamily="49" charset="-122"/>
            </a:endParaRPr>
          </a:p>
          <a:p>
            <a:r>
              <a:rPr lang="en-US" altLang="zh-CN" sz="1200" dirty="0">
                <a:latin typeface="黑体" pitchFamily="49" charset="-122"/>
                <a:ea typeface="黑体" pitchFamily="49" charset="-122"/>
              </a:rPr>
              <a:t>——</a:t>
            </a:r>
            <a:r>
              <a:rPr lang="en-US" altLang="zh-CN" sz="1200" dirty="0" err="1">
                <a:latin typeface="黑体" pitchFamily="49" charset="-122"/>
                <a:ea typeface="黑体" pitchFamily="49" charset="-122"/>
              </a:rPr>
              <a:t>evcard</a:t>
            </a:r>
            <a:r>
              <a:rPr lang="zh-CN" altLang="zh-CN" sz="1200" dirty="0">
                <a:latin typeface="黑体" pitchFamily="49" charset="-122"/>
                <a:ea typeface="黑体" pitchFamily="49" charset="-122"/>
              </a:rPr>
              <a:t>助力旅游发展</a:t>
            </a:r>
            <a:r>
              <a:rPr lang="zh-CN" altLang="en-US" sz="1200" dirty="0">
                <a:latin typeface="黑体" pitchFamily="49" charset="-122"/>
                <a:ea typeface="黑体" pitchFamily="49" charset="-122"/>
              </a:rPr>
              <a:t>。</a:t>
            </a:r>
            <a:endParaRPr lang="zh-CN" altLang="zh-CN" sz="1200" dirty="0">
              <a:latin typeface="黑体" pitchFamily="49" charset="-122"/>
              <a:ea typeface="黑体" pitchFamily="49" charset="-122"/>
            </a:endParaRPr>
          </a:p>
        </p:txBody>
      </p:sp>
      <p:sp>
        <p:nvSpPr>
          <p:cNvPr id="8" name="文本框 7"/>
          <p:cNvSpPr txBox="1"/>
          <p:nvPr/>
        </p:nvSpPr>
        <p:spPr>
          <a:xfrm>
            <a:off x="4139952" y="1378482"/>
            <a:ext cx="2094470" cy="600164"/>
          </a:xfrm>
          <a:prstGeom prst="rect">
            <a:avLst/>
          </a:prstGeom>
          <a:noFill/>
        </p:spPr>
        <p:txBody>
          <a:bodyPr wrap="square" rtlCol="0">
            <a:spAutoFit/>
          </a:bodyPr>
          <a:lstStyle/>
          <a:p>
            <a:r>
              <a:rPr lang="en-US" altLang="zh-CN" sz="3300" dirty="0" err="1"/>
              <a:t>ing</a:t>
            </a:r>
            <a:r>
              <a:rPr lang="en-US" altLang="zh-CN" sz="3300" dirty="0"/>
              <a:t>…</a:t>
            </a:r>
            <a:endParaRPr lang="zh-CN" altLang="zh-CN" sz="3300" dirty="0"/>
          </a:p>
        </p:txBody>
      </p:sp>
      <p:sp>
        <p:nvSpPr>
          <p:cNvPr id="6" name="TextBox 1"/>
          <p:cNvSpPr txBox="1"/>
          <p:nvPr/>
        </p:nvSpPr>
        <p:spPr>
          <a:xfrm>
            <a:off x="323528" y="123478"/>
            <a:ext cx="3154680" cy="365760"/>
          </a:xfrm>
          <a:prstGeom prst="rect">
            <a:avLst/>
          </a:prstGeom>
          <a:noFill/>
        </p:spPr>
        <p:txBody>
          <a:bodyPr wrap="none" rtlCol="0">
            <a:spAutoFit/>
          </a:bodyPr>
          <a:lstStyle/>
          <a:p>
            <a:pPr algn="l"/>
            <a:r>
              <a:rPr lang="en-US" altLang="zh-CN" dirty="0">
                <a:latin typeface="黑体" pitchFamily="49" charset="-122"/>
                <a:ea typeface="黑体" pitchFamily="49" charset="-122"/>
              </a:rPr>
              <a:t>3 </a:t>
            </a:r>
            <a:r>
              <a:rPr lang="zh-CN" altLang="en-US" dirty="0">
                <a:latin typeface="黑体" pitchFamily="49" charset="-122"/>
                <a:ea typeface="黑体" pitchFamily="49" charset="-122"/>
              </a:rPr>
              <a:t>资料收集：</a:t>
            </a:r>
            <a:r>
              <a:rPr lang="en-US" altLang="zh-CN" dirty="0">
                <a:latin typeface="黑体" pitchFamily="49" charset="-122"/>
                <a:ea typeface="黑体" pitchFamily="49" charset="-122"/>
                <a:sym typeface="+mn-ea"/>
              </a:rPr>
              <a:t>EVCARD</a:t>
            </a:r>
            <a:r>
              <a:rPr lang="zh-CN" altLang="en-US" dirty="0">
                <a:latin typeface="黑体" pitchFamily="49" charset="-122"/>
                <a:ea typeface="黑体" pitchFamily="49" charset="-122"/>
              </a:rPr>
              <a:t>发展历程</a:t>
            </a:r>
            <a:endParaRPr lang="zh-CN" altLang="en-US" dirty="0">
              <a:latin typeface="黑体" pitchFamily="49" charset="-122"/>
              <a:ea typeface="黑体"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339502"/>
            <a:ext cx="1554480" cy="365760"/>
          </a:xfrm>
          <a:prstGeom prst="rect">
            <a:avLst/>
          </a:prstGeom>
          <a:noFill/>
        </p:spPr>
        <p:txBody>
          <a:bodyPr wrap="none" rtlCol="0">
            <a:spAutoFit/>
          </a:bodyPr>
          <a:lstStyle/>
          <a:p>
            <a:r>
              <a:rPr lang="en-US" altLang="zh-CN" dirty="0">
                <a:latin typeface="黑体" pitchFamily="49" charset="-122"/>
                <a:ea typeface="黑体" pitchFamily="49" charset="-122"/>
              </a:rPr>
              <a:t>4 </a:t>
            </a:r>
            <a:r>
              <a:rPr lang="zh-CN" altLang="en-US" dirty="0">
                <a:latin typeface="黑体" pitchFamily="49" charset="-122"/>
                <a:ea typeface="黑体" pitchFamily="49" charset="-122"/>
              </a:rPr>
              <a:t>调研问卷：</a:t>
            </a:r>
            <a:endParaRPr lang="zh-CN" altLang="en-US" dirty="0">
              <a:latin typeface="黑体" pitchFamily="49" charset="-122"/>
              <a:ea typeface="黑体" pitchFamily="49" charset="-122"/>
            </a:endParaRPr>
          </a:p>
        </p:txBody>
      </p:sp>
      <p:sp>
        <p:nvSpPr>
          <p:cNvPr id="4" name="TextBox 3"/>
          <p:cNvSpPr txBox="1"/>
          <p:nvPr/>
        </p:nvSpPr>
        <p:spPr>
          <a:xfrm>
            <a:off x="773070" y="848916"/>
            <a:ext cx="2972289" cy="307777"/>
          </a:xfrm>
          <a:prstGeom prst="rect">
            <a:avLst/>
          </a:prstGeom>
          <a:noFill/>
        </p:spPr>
        <p:txBody>
          <a:bodyPr wrap="none" rtlCol="0">
            <a:spAutoFit/>
          </a:bodyPr>
          <a:lstStyle/>
          <a:p>
            <a:r>
              <a:rPr lang="zh-CN" altLang="en-US" sz="1400" b="1" dirty="0"/>
              <a:t>此次调研有效数据</a:t>
            </a:r>
            <a:r>
              <a:rPr lang="zh-CN" altLang="zh-CN" sz="1400" b="1" dirty="0"/>
              <a:t>样本数量：</a:t>
            </a:r>
            <a:r>
              <a:rPr lang="en-US" altLang="zh-CN" sz="1400" b="1" dirty="0"/>
              <a:t>162</a:t>
            </a:r>
            <a:r>
              <a:rPr lang="zh-CN" altLang="zh-CN" sz="1400" b="1" dirty="0"/>
              <a:t>份</a:t>
            </a:r>
            <a:endParaRPr lang="zh-CN" altLang="en-US" sz="1400" dirty="0"/>
          </a:p>
        </p:txBody>
      </p:sp>
      <p:sp>
        <p:nvSpPr>
          <p:cNvPr id="3" name="TextBox 2"/>
          <p:cNvSpPr txBox="1"/>
          <p:nvPr/>
        </p:nvSpPr>
        <p:spPr>
          <a:xfrm>
            <a:off x="716166" y="4371950"/>
            <a:ext cx="2938812" cy="701040"/>
          </a:xfrm>
          <a:prstGeom prst="rect">
            <a:avLst/>
          </a:prstGeom>
          <a:noFill/>
        </p:spPr>
        <p:txBody>
          <a:bodyPr wrap="square" rtlCol="0">
            <a:spAutoFit/>
          </a:bodyPr>
          <a:lstStyle/>
          <a:p>
            <a:r>
              <a:rPr lang="zh-CN" altLang="en-US" sz="1000" dirty="0">
                <a:latin typeface="黑体" pitchFamily="49" charset="-122"/>
                <a:ea typeface="黑体" pitchFamily="49" charset="-122"/>
              </a:rPr>
              <a:t>    由于初期还未找到明确的方向，虽然问卷内容经过精心设计，但问卷方法仅通过小组成员微信转发，调研人群上存在一定</a:t>
            </a:r>
            <a:r>
              <a:rPr lang="zh-CN" altLang="en-US" sz="1000" b="1" dirty="0">
                <a:solidFill>
                  <a:schemeClr val="accent2">
                    <a:lumMod val="75000"/>
                  </a:schemeClr>
                </a:solidFill>
                <a:latin typeface="黑体" pitchFamily="49" charset="-122"/>
                <a:ea typeface="黑体" pitchFamily="49" charset="-122"/>
              </a:rPr>
              <a:t>局限性</a:t>
            </a:r>
            <a:r>
              <a:rPr lang="zh-CN" altLang="en-US" sz="1000" dirty="0">
                <a:latin typeface="黑体" pitchFamily="49" charset="-122"/>
                <a:ea typeface="黑体" pitchFamily="49" charset="-122"/>
              </a:rPr>
              <a:t>。将在后续调研中避免此类问题。</a:t>
            </a:r>
            <a:endParaRPr lang="zh-CN" altLang="en-US" sz="1000" dirty="0">
              <a:solidFill>
                <a:schemeClr val="accent2">
                  <a:lumMod val="75000"/>
                </a:schemeClr>
              </a:solidFill>
              <a:latin typeface="黑体" pitchFamily="49" charset="-122"/>
              <a:ea typeface="黑体" pitchFamily="49" charset="-122"/>
            </a:endParaRPr>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216351" y="888410"/>
            <a:ext cx="1865010" cy="163597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345" t="27685" r="323" b="25020"/>
          <a:stretch>
            <a:fillRect/>
          </a:stretch>
        </p:blipFill>
        <p:spPr bwMode="auto">
          <a:xfrm>
            <a:off x="860182" y="1278647"/>
            <a:ext cx="2605001" cy="11579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6189" t="33856" r="324" b="27395"/>
          <a:stretch>
            <a:fillRect/>
          </a:stretch>
        </p:blipFill>
        <p:spPr bwMode="auto">
          <a:xfrm>
            <a:off x="846698" y="2377142"/>
            <a:ext cx="2605003" cy="94713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6634" t="34058" r="2519" b="19858"/>
          <a:stretch>
            <a:fillRect/>
          </a:stretch>
        </p:blipFill>
        <p:spPr bwMode="auto">
          <a:xfrm>
            <a:off x="846698" y="3241238"/>
            <a:ext cx="2605002" cy="11591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3729" y="888410"/>
            <a:ext cx="1876663" cy="1646196"/>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3835" b="17372"/>
          <a:stretch>
            <a:fillRect/>
          </a:stretch>
        </p:blipFill>
        <p:spPr bwMode="auto">
          <a:xfrm>
            <a:off x="4216351" y="2721318"/>
            <a:ext cx="1865010" cy="11254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4858" b="16972"/>
          <a:stretch>
            <a:fillRect/>
          </a:stretch>
        </p:blipFill>
        <p:spPr bwMode="auto">
          <a:xfrm>
            <a:off x="6223729" y="2721318"/>
            <a:ext cx="1876663" cy="11222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14678" y="1593361"/>
            <a:ext cx="312906" cy="400110"/>
          </a:xfrm>
          <a:prstGeom prst="rect">
            <a:avLst/>
          </a:prstGeom>
          <a:noFill/>
        </p:spPr>
        <p:txBody>
          <a:bodyPr wrap="none" rtlCol="0">
            <a:spAutoFit/>
          </a:bodyPr>
          <a:lstStyle/>
          <a:p>
            <a:r>
              <a:rPr lang="zh-CN" altLang="en-US" sz="1000" dirty="0">
                <a:solidFill>
                  <a:schemeClr val="accent2">
                    <a:lumMod val="75000"/>
                  </a:schemeClr>
                </a:solidFill>
                <a:latin typeface="黑体" pitchFamily="49" charset="-122"/>
                <a:ea typeface="黑体" pitchFamily="49" charset="-122"/>
              </a:rPr>
              <a:t>年</a:t>
            </a:r>
            <a:endParaRPr lang="en-US" altLang="zh-CN" sz="1000" dirty="0">
              <a:solidFill>
                <a:schemeClr val="accent2">
                  <a:lumMod val="75000"/>
                </a:schemeClr>
              </a:solidFill>
              <a:latin typeface="黑体" pitchFamily="49" charset="-122"/>
              <a:ea typeface="黑体" pitchFamily="49" charset="-122"/>
            </a:endParaRPr>
          </a:p>
          <a:p>
            <a:r>
              <a:rPr lang="zh-CN" altLang="en-US" sz="1000" dirty="0">
                <a:solidFill>
                  <a:schemeClr val="accent2">
                    <a:lumMod val="75000"/>
                  </a:schemeClr>
                </a:solidFill>
                <a:latin typeface="黑体" pitchFamily="49" charset="-122"/>
                <a:ea typeface="黑体" pitchFamily="49" charset="-122"/>
              </a:rPr>
              <a:t>龄</a:t>
            </a:r>
            <a:endParaRPr lang="zh-CN" altLang="en-US" sz="1000" dirty="0">
              <a:solidFill>
                <a:schemeClr val="accent2">
                  <a:lumMod val="75000"/>
                </a:schemeClr>
              </a:solidFill>
              <a:latin typeface="黑体" pitchFamily="49" charset="-122"/>
              <a:ea typeface="黑体" pitchFamily="49" charset="-122"/>
            </a:endParaRPr>
          </a:p>
        </p:txBody>
      </p:sp>
      <p:sp>
        <p:nvSpPr>
          <p:cNvPr id="16" name="TextBox 15"/>
          <p:cNvSpPr txBox="1"/>
          <p:nvPr/>
        </p:nvSpPr>
        <p:spPr>
          <a:xfrm>
            <a:off x="514678" y="2516024"/>
            <a:ext cx="312906" cy="400110"/>
          </a:xfrm>
          <a:prstGeom prst="rect">
            <a:avLst/>
          </a:prstGeom>
          <a:noFill/>
        </p:spPr>
        <p:txBody>
          <a:bodyPr wrap="none" rtlCol="0">
            <a:spAutoFit/>
          </a:bodyPr>
          <a:lstStyle/>
          <a:p>
            <a:r>
              <a:rPr lang="zh-CN" altLang="en-US" sz="1000" dirty="0">
                <a:solidFill>
                  <a:schemeClr val="accent2">
                    <a:lumMod val="75000"/>
                  </a:schemeClr>
                </a:solidFill>
                <a:latin typeface="黑体" pitchFamily="49" charset="-122"/>
                <a:ea typeface="黑体" pitchFamily="49" charset="-122"/>
              </a:rPr>
              <a:t>学</a:t>
            </a:r>
            <a:endParaRPr lang="en-US" altLang="zh-CN" sz="1000" dirty="0">
              <a:solidFill>
                <a:schemeClr val="accent2">
                  <a:lumMod val="75000"/>
                </a:schemeClr>
              </a:solidFill>
              <a:latin typeface="黑体" pitchFamily="49" charset="-122"/>
              <a:ea typeface="黑体" pitchFamily="49" charset="-122"/>
            </a:endParaRPr>
          </a:p>
          <a:p>
            <a:r>
              <a:rPr lang="zh-CN" altLang="en-US" sz="1000" dirty="0">
                <a:solidFill>
                  <a:schemeClr val="accent2">
                    <a:lumMod val="75000"/>
                  </a:schemeClr>
                </a:solidFill>
                <a:latin typeface="黑体" pitchFamily="49" charset="-122"/>
                <a:ea typeface="黑体" pitchFamily="49" charset="-122"/>
              </a:rPr>
              <a:t>历</a:t>
            </a:r>
            <a:endParaRPr lang="zh-CN" altLang="en-US" sz="1000" dirty="0">
              <a:solidFill>
                <a:schemeClr val="accent2">
                  <a:lumMod val="75000"/>
                </a:schemeClr>
              </a:solidFill>
              <a:latin typeface="黑体" pitchFamily="49" charset="-122"/>
              <a:ea typeface="黑体" pitchFamily="49" charset="-122"/>
            </a:endParaRPr>
          </a:p>
        </p:txBody>
      </p:sp>
      <p:sp>
        <p:nvSpPr>
          <p:cNvPr id="17" name="TextBox 16"/>
          <p:cNvSpPr txBox="1"/>
          <p:nvPr/>
        </p:nvSpPr>
        <p:spPr>
          <a:xfrm>
            <a:off x="514678" y="3395776"/>
            <a:ext cx="312906" cy="400110"/>
          </a:xfrm>
          <a:prstGeom prst="rect">
            <a:avLst/>
          </a:prstGeom>
          <a:noFill/>
        </p:spPr>
        <p:txBody>
          <a:bodyPr wrap="none" rtlCol="0">
            <a:spAutoFit/>
          </a:bodyPr>
          <a:lstStyle/>
          <a:p>
            <a:r>
              <a:rPr lang="zh-CN" altLang="en-US" sz="1000" dirty="0">
                <a:solidFill>
                  <a:schemeClr val="accent2">
                    <a:lumMod val="75000"/>
                  </a:schemeClr>
                </a:solidFill>
                <a:latin typeface="黑体" pitchFamily="49" charset="-122"/>
                <a:ea typeface="黑体" pitchFamily="49" charset="-122"/>
              </a:rPr>
              <a:t>职</a:t>
            </a:r>
            <a:endParaRPr lang="en-US" altLang="zh-CN" sz="1000" dirty="0">
              <a:solidFill>
                <a:schemeClr val="accent2">
                  <a:lumMod val="75000"/>
                </a:schemeClr>
              </a:solidFill>
              <a:latin typeface="黑体" pitchFamily="49" charset="-122"/>
              <a:ea typeface="黑体" pitchFamily="49" charset="-122"/>
            </a:endParaRPr>
          </a:p>
          <a:p>
            <a:r>
              <a:rPr lang="zh-CN" altLang="en-US" sz="1000" dirty="0">
                <a:solidFill>
                  <a:schemeClr val="accent2">
                    <a:lumMod val="75000"/>
                  </a:schemeClr>
                </a:solidFill>
                <a:latin typeface="黑体" pitchFamily="49" charset="-122"/>
                <a:ea typeface="黑体" pitchFamily="49" charset="-122"/>
              </a:rPr>
              <a:t>业</a:t>
            </a:r>
            <a:endParaRPr lang="zh-CN" altLang="en-US" sz="1000" dirty="0">
              <a:solidFill>
                <a:schemeClr val="accent2">
                  <a:lumMod val="75000"/>
                </a:schemeClr>
              </a:solidFill>
              <a:latin typeface="黑体" pitchFamily="49" charset="-122"/>
              <a:ea typeface="黑体" pitchFamily="49" charset="-122"/>
            </a:endParaRPr>
          </a:p>
        </p:txBody>
      </p:sp>
      <p:sp>
        <p:nvSpPr>
          <p:cNvPr id="18" name="TextBox 17"/>
          <p:cNvSpPr txBox="1"/>
          <p:nvPr/>
        </p:nvSpPr>
        <p:spPr>
          <a:xfrm>
            <a:off x="4800043" y="2469545"/>
            <a:ext cx="697627" cy="246221"/>
          </a:xfrm>
          <a:prstGeom prst="rect">
            <a:avLst/>
          </a:prstGeom>
          <a:noFill/>
        </p:spPr>
        <p:txBody>
          <a:bodyPr wrap="none" rtlCol="0">
            <a:spAutoFit/>
          </a:bodyPr>
          <a:lstStyle/>
          <a:p>
            <a:r>
              <a:rPr lang="zh-CN" altLang="en-US" sz="1000" dirty="0">
                <a:latin typeface="黑体" pitchFamily="49" charset="-122"/>
                <a:ea typeface="黑体" pitchFamily="49" charset="-122"/>
              </a:rPr>
              <a:t>男女比例</a:t>
            </a:r>
            <a:endParaRPr lang="zh-CN" altLang="en-US" sz="1000" dirty="0">
              <a:latin typeface="黑体" pitchFamily="49" charset="-122"/>
              <a:ea typeface="黑体" pitchFamily="49" charset="-122"/>
            </a:endParaRPr>
          </a:p>
        </p:txBody>
      </p:sp>
      <p:sp>
        <p:nvSpPr>
          <p:cNvPr id="19" name="TextBox 18"/>
          <p:cNvSpPr txBox="1"/>
          <p:nvPr/>
        </p:nvSpPr>
        <p:spPr>
          <a:xfrm>
            <a:off x="6804249" y="2469545"/>
            <a:ext cx="825867" cy="246221"/>
          </a:xfrm>
          <a:prstGeom prst="rect">
            <a:avLst/>
          </a:prstGeom>
          <a:noFill/>
        </p:spPr>
        <p:txBody>
          <a:bodyPr wrap="none" rtlCol="0">
            <a:spAutoFit/>
          </a:bodyPr>
          <a:lstStyle/>
          <a:p>
            <a:r>
              <a:rPr lang="zh-CN" altLang="en-US" sz="1000" dirty="0">
                <a:latin typeface="黑体" pitchFamily="49" charset="-122"/>
                <a:ea typeface="黑体" pitchFamily="49" charset="-122"/>
              </a:rPr>
              <a:t>月消费情况</a:t>
            </a:r>
            <a:endParaRPr lang="zh-CN" altLang="en-US" sz="1000" dirty="0">
              <a:latin typeface="黑体" pitchFamily="49" charset="-122"/>
              <a:ea typeface="黑体" pitchFamily="49" charset="-122"/>
            </a:endParaRPr>
          </a:p>
        </p:txBody>
      </p:sp>
      <p:sp>
        <p:nvSpPr>
          <p:cNvPr id="5" name="矩形 4"/>
          <p:cNvSpPr/>
          <p:nvPr/>
        </p:nvSpPr>
        <p:spPr>
          <a:xfrm>
            <a:off x="4788024" y="3621673"/>
            <a:ext cx="825867" cy="246221"/>
          </a:xfrm>
          <a:prstGeom prst="rect">
            <a:avLst/>
          </a:prstGeom>
        </p:spPr>
        <p:txBody>
          <a:bodyPr wrap="none">
            <a:spAutoFit/>
          </a:bodyPr>
          <a:lstStyle/>
          <a:p>
            <a:r>
              <a:rPr lang="zh-CN" altLang="zh-CN" sz="1000" dirty="0">
                <a:latin typeface="黑体" pitchFamily="49" charset="-122"/>
                <a:ea typeface="黑体" pitchFamily="49" charset="-122"/>
              </a:rPr>
              <a:t>拥有私家车</a:t>
            </a:r>
            <a:endParaRPr lang="zh-CN" altLang="en-US" sz="1000" dirty="0">
              <a:latin typeface="黑体" pitchFamily="49" charset="-122"/>
              <a:ea typeface="黑体" pitchFamily="49" charset="-122"/>
            </a:endParaRPr>
          </a:p>
        </p:txBody>
      </p:sp>
      <p:sp>
        <p:nvSpPr>
          <p:cNvPr id="6" name="矩形 5"/>
          <p:cNvSpPr/>
          <p:nvPr/>
        </p:nvSpPr>
        <p:spPr>
          <a:xfrm>
            <a:off x="6461095" y="3621673"/>
            <a:ext cx="1467068" cy="246221"/>
          </a:xfrm>
          <a:prstGeom prst="rect">
            <a:avLst/>
          </a:prstGeom>
        </p:spPr>
        <p:txBody>
          <a:bodyPr wrap="none">
            <a:spAutoFit/>
          </a:bodyPr>
          <a:lstStyle/>
          <a:p>
            <a:r>
              <a:rPr lang="zh-CN" altLang="zh-CN" sz="1000" dirty="0">
                <a:latin typeface="黑体" pitchFamily="49" charset="-122"/>
                <a:ea typeface="黑体" pitchFamily="49" charset="-122"/>
              </a:rPr>
              <a:t>使用过电动车分时租赁</a:t>
            </a:r>
            <a:endParaRPr lang="zh-CN" altLang="en-US" sz="1000" dirty="0">
              <a:latin typeface="黑体" pitchFamily="49" charset="-122"/>
              <a:ea typeface="黑体" pitchFamily="49" charset="-122"/>
            </a:endParaRPr>
          </a:p>
        </p:txBody>
      </p:sp>
      <p:sp>
        <p:nvSpPr>
          <p:cNvPr id="20" name="TextBox 19"/>
          <p:cNvSpPr txBox="1"/>
          <p:nvPr/>
        </p:nvSpPr>
        <p:spPr>
          <a:xfrm>
            <a:off x="4139952" y="3871376"/>
            <a:ext cx="4032448" cy="1292662"/>
          </a:xfrm>
          <a:prstGeom prst="rect">
            <a:avLst/>
          </a:prstGeom>
          <a:noFill/>
        </p:spPr>
        <p:txBody>
          <a:bodyPr wrap="square" rtlCol="0">
            <a:spAutoFit/>
          </a:bodyPr>
          <a:lstStyle/>
          <a:p>
            <a:pPr marL="171450" indent="-171450">
              <a:lnSpc>
                <a:spcPct val="130000"/>
              </a:lnSpc>
              <a:buFont typeface="Arial" pitchFamily="34" charset="0"/>
              <a:buChar char="•"/>
            </a:pPr>
            <a:r>
              <a:rPr lang="zh-CN" altLang="en-US" sz="1000" dirty="0">
                <a:latin typeface="黑体" pitchFamily="49" charset="-122"/>
                <a:ea typeface="黑体" pitchFamily="49" charset="-122"/>
              </a:rPr>
              <a:t>调研中男性比例为</a:t>
            </a:r>
            <a:r>
              <a:rPr lang="en-US" altLang="zh-CN" sz="1000" dirty="0">
                <a:latin typeface="黑体" pitchFamily="49" charset="-122"/>
                <a:ea typeface="黑体" pitchFamily="49" charset="-122"/>
              </a:rPr>
              <a:t>62%</a:t>
            </a:r>
            <a:r>
              <a:rPr lang="zh-CN" altLang="en-US" sz="1000" dirty="0">
                <a:latin typeface="黑体" pitchFamily="49" charset="-122"/>
                <a:ea typeface="黑体" pitchFamily="49" charset="-122"/>
              </a:rPr>
              <a:t>，与</a:t>
            </a:r>
            <a:r>
              <a:rPr lang="zh-CN" altLang="en-US" sz="1000" dirty="0">
                <a:solidFill>
                  <a:schemeClr val="accent2">
                    <a:lumMod val="75000"/>
                  </a:schemeClr>
                </a:solidFill>
                <a:latin typeface="黑体" pitchFamily="49" charset="-122"/>
                <a:ea typeface="黑体" pitchFamily="49" charset="-122"/>
              </a:rPr>
              <a:t>上海驾照持有比例</a:t>
            </a:r>
            <a:r>
              <a:rPr lang="zh-CN" altLang="en-US" sz="1000" dirty="0">
                <a:latin typeface="黑体" pitchFamily="49" charset="-122"/>
                <a:ea typeface="黑体" pitchFamily="49" charset="-122"/>
              </a:rPr>
              <a:t>（男女比</a:t>
            </a:r>
            <a:r>
              <a:rPr lang="en-US" altLang="zh-CN" sz="1000" dirty="0">
                <a:latin typeface="黑体" pitchFamily="49" charset="-122"/>
                <a:ea typeface="黑体" pitchFamily="49" charset="-122"/>
              </a:rPr>
              <a:t>65</a:t>
            </a:r>
            <a:r>
              <a:rPr lang="zh-CN" altLang="en-US" sz="1000" dirty="0">
                <a:latin typeface="黑体" pitchFamily="49" charset="-122"/>
                <a:ea typeface="黑体" pitchFamily="49" charset="-122"/>
              </a:rPr>
              <a:t>比</a:t>
            </a:r>
            <a:r>
              <a:rPr lang="en-US" altLang="zh-CN" sz="1000" dirty="0">
                <a:latin typeface="黑体" pitchFamily="49" charset="-122"/>
                <a:ea typeface="黑体" pitchFamily="49" charset="-122"/>
              </a:rPr>
              <a:t>35</a:t>
            </a:r>
            <a:r>
              <a:rPr lang="zh-CN" altLang="en-US" sz="1000" dirty="0">
                <a:latin typeface="黑体" pitchFamily="49" charset="-122"/>
                <a:ea typeface="黑体" pitchFamily="49" charset="-122"/>
              </a:rPr>
              <a:t>）大致吻合。</a:t>
            </a:r>
            <a:endParaRPr lang="en-US" altLang="zh-CN" sz="1000" dirty="0">
              <a:latin typeface="黑体" pitchFamily="49" charset="-122"/>
              <a:ea typeface="黑体" pitchFamily="49" charset="-122"/>
            </a:endParaRPr>
          </a:p>
          <a:p>
            <a:pPr marL="171450" indent="-171450">
              <a:lnSpc>
                <a:spcPct val="130000"/>
              </a:lnSpc>
              <a:buFont typeface="Arial" pitchFamily="34" charset="0"/>
              <a:buChar char="•"/>
            </a:pPr>
            <a:r>
              <a:rPr lang="zh-CN" altLang="en-US" sz="1000" dirty="0">
                <a:latin typeface="黑体" pitchFamily="49" charset="-122"/>
                <a:ea typeface="黑体" pitchFamily="49" charset="-122"/>
              </a:rPr>
              <a:t>拥有私家车的人数较少，仅占</a:t>
            </a:r>
            <a:r>
              <a:rPr lang="en-US" altLang="zh-CN" sz="1000" dirty="0">
                <a:latin typeface="黑体" pitchFamily="49" charset="-122"/>
                <a:ea typeface="黑体" pitchFamily="49" charset="-122"/>
              </a:rPr>
              <a:t>20%</a:t>
            </a:r>
            <a:r>
              <a:rPr lang="zh-CN" altLang="en-US" sz="1000" dirty="0">
                <a:latin typeface="黑体" pitchFamily="49" charset="-122"/>
                <a:ea typeface="黑体" pitchFamily="49" charset="-122"/>
              </a:rPr>
              <a:t>。原因由于调研样本大多为上海各高校的学生，其中以同济本校学生居多，可以此分析学生电动车租赁情况，</a:t>
            </a:r>
            <a:r>
              <a:rPr lang="zh-CN" altLang="en-US" sz="1000" dirty="0">
                <a:solidFill>
                  <a:schemeClr val="accent2">
                    <a:lumMod val="75000"/>
                  </a:schemeClr>
                </a:solidFill>
                <a:latin typeface="黑体" pitchFamily="49" charset="-122"/>
                <a:ea typeface="黑体" pitchFamily="49" charset="-122"/>
              </a:rPr>
              <a:t>但不能代表上海市全部的电动车使用者。</a:t>
            </a:r>
            <a:endParaRPr lang="en-US" altLang="zh-CN" sz="1000" dirty="0">
              <a:latin typeface="黑体" pitchFamily="49" charset="-122"/>
              <a:ea typeface="黑体" pitchFamily="49" charset="-122"/>
            </a:endParaRPr>
          </a:p>
          <a:p>
            <a:pPr marL="171450" indent="-171450">
              <a:lnSpc>
                <a:spcPct val="130000"/>
              </a:lnSpc>
              <a:buFont typeface="Arial" pitchFamily="34" charset="0"/>
              <a:buChar char="•"/>
            </a:pPr>
            <a:r>
              <a:rPr lang="zh-CN" altLang="en-US" sz="1000" dirty="0">
                <a:latin typeface="黑体" pitchFamily="49" charset="-122"/>
                <a:ea typeface="黑体" pitchFamily="49" charset="-122"/>
              </a:rPr>
              <a:t>被调查者中，有</a:t>
            </a:r>
            <a:r>
              <a:rPr lang="en-US" altLang="zh-CN" sz="1000" dirty="0">
                <a:latin typeface="黑体" pitchFamily="49" charset="-122"/>
                <a:ea typeface="黑体" pitchFamily="49" charset="-122"/>
              </a:rPr>
              <a:t>18%</a:t>
            </a:r>
            <a:r>
              <a:rPr lang="zh-CN" altLang="en-US" sz="1000" dirty="0">
                <a:latin typeface="黑体" pitchFamily="49" charset="-122"/>
                <a:ea typeface="黑体" pitchFamily="49" charset="-122"/>
              </a:rPr>
              <a:t>使用过电动汽车租赁服务。</a:t>
            </a:r>
            <a:endParaRPr lang="zh-CN" altLang="en-US" sz="1000" dirty="0">
              <a:latin typeface="黑体" pitchFamily="49" charset="-122"/>
              <a:ea typeface="黑体" pitchFamily="49" charset="-122"/>
            </a:endParaRPr>
          </a:p>
        </p:txBody>
      </p:sp>
      <p:sp>
        <p:nvSpPr>
          <p:cNvPr id="7" name="文本框 6"/>
          <p:cNvSpPr txBox="1"/>
          <p:nvPr/>
        </p:nvSpPr>
        <p:spPr>
          <a:xfrm>
            <a:off x="4140200" y="555625"/>
            <a:ext cx="5092700" cy="245110"/>
          </a:xfrm>
          <a:prstGeom prst="rect">
            <a:avLst/>
          </a:prstGeom>
          <a:noFill/>
        </p:spPr>
        <p:txBody>
          <a:bodyPr wrap="square" rtlCol="0" anchor="t">
            <a:spAutoFit/>
          </a:bodyPr>
          <a:lstStyle/>
          <a:p>
            <a:r>
              <a:rPr lang="zh-CN" altLang="en-US" sz="1000"/>
              <a:t>问卷链接：http://www.sojump.com/jq/7401304.aspx</a:t>
            </a:r>
            <a:endParaRPr lang="zh-CN" altLang="en-US" sz="1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26396" b="23183"/>
          <a:stretch>
            <a:fillRect/>
          </a:stretch>
        </p:blipFill>
        <p:spPr bwMode="auto">
          <a:xfrm>
            <a:off x="861899" y="1496821"/>
            <a:ext cx="2125925" cy="9402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23528" y="339502"/>
            <a:ext cx="1554480" cy="365760"/>
          </a:xfrm>
          <a:prstGeom prst="rect">
            <a:avLst/>
          </a:prstGeom>
          <a:noFill/>
        </p:spPr>
        <p:txBody>
          <a:bodyPr wrap="none" rtlCol="0">
            <a:spAutoFit/>
          </a:bodyPr>
          <a:lstStyle/>
          <a:p>
            <a:r>
              <a:rPr lang="en-US" altLang="zh-CN" dirty="0">
                <a:latin typeface="黑体" pitchFamily="49" charset="-122"/>
                <a:ea typeface="黑体" pitchFamily="49" charset="-122"/>
              </a:rPr>
              <a:t>4 </a:t>
            </a:r>
            <a:r>
              <a:rPr lang="zh-CN" altLang="en-US" dirty="0">
                <a:latin typeface="黑体" pitchFamily="49" charset="-122"/>
                <a:ea typeface="黑体" pitchFamily="49" charset="-122"/>
              </a:rPr>
              <a:t>调研问卷：</a:t>
            </a:r>
            <a:endParaRPr lang="zh-CN" altLang="en-US" dirty="0">
              <a:latin typeface="黑体" pitchFamily="49" charset="-122"/>
              <a:ea typeface="黑体" pitchFamily="49" charset="-122"/>
            </a:endParaRPr>
          </a:p>
        </p:txBody>
      </p:sp>
      <p:sp>
        <p:nvSpPr>
          <p:cNvPr id="3" name="TextBox 2"/>
          <p:cNvSpPr txBox="1"/>
          <p:nvPr/>
        </p:nvSpPr>
        <p:spPr>
          <a:xfrm>
            <a:off x="664046" y="783173"/>
            <a:ext cx="1261884" cy="307777"/>
          </a:xfrm>
          <a:prstGeom prst="rect">
            <a:avLst/>
          </a:prstGeom>
          <a:noFill/>
        </p:spPr>
        <p:txBody>
          <a:bodyPr wrap="none" rtlCol="0">
            <a:spAutoFit/>
          </a:bodyPr>
          <a:lstStyle/>
          <a:p>
            <a:r>
              <a:rPr lang="zh-CN" altLang="en-US" sz="1400" dirty="0">
                <a:latin typeface="黑体" pitchFamily="49" charset="-122"/>
                <a:ea typeface="黑体" pitchFamily="49" charset="-122"/>
              </a:rPr>
              <a:t>出行基本情况</a:t>
            </a:r>
            <a:endParaRPr lang="zh-CN" altLang="en-US" sz="1400" dirty="0">
              <a:latin typeface="黑体" pitchFamily="49" charset="-122"/>
              <a:ea typeface="黑体" pitchFamily="49" charset="-122"/>
            </a:endParaRPr>
          </a:p>
        </p:txBody>
      </p:sp>
      <p:sp>
        <p:nvSpPr>
          <p:cNvPr id="4" name="矩形 3"/>
          <p:cNvSpPr/>
          <p:nvPr/>
        </p:nvSpPr>
        <p:spPr>
          <a:xfrm>
            <a:off x="1127407" y="2397537"/>
            <a:ext cx="1723549" cy="246221"/>
          </a:xfrm>
          <a:prstGeom prst="rect">
            <a:avLst/>
          </a:prstGeom>
        </p:spPr>
        <p:txBody>
          <a:bodyPr wrap="none">
            <a:spAutoFit/>
          </a:bodyPr>
          <a:lstStyle/>
          <a:p>
            <a:r>
              <a:rPr lang="zh-CN" altLang="zh-CN" sz="1000" dirty="0">
                <a:latin typeface="黑体" pitchFamily="49" charset="-122"/>
                <a:ea typeface="黑体" pitchFamily="49" charset="-122"/>
              </a:rPr>
              <a:t>工作、居住地附近交通情况</a:t>
            </a:r>
            <a:endParaRPr lang="zh-CN" altLang="en-US" sz="1000" dirty="0">
              <a:latin typeface="黑体" pitchFamily="49" charset="-122"/>
              <a:ea typeface="黑体" pitchFamily="49" charset="-122"/>
            </a:endParaRPr>
          </a:p>
        </p:txBody>
      </p:sp>
      <p:sp>
        <p:nvSpPr>
          <p:cNvPr id="5" name="矩形 4"/>
          <p:cNvSpPr/>
          <p:nvPr/>
        </p:nvSpPr>
        <p:spPr>
          <a:xfrm>
            <a:off x="3421579" y="2397534"/>
            <a:ext cx="1338828" cy="246221"/>
          </a:xfrm>
          <a:prstGeom prst="rect">
            <a:avLst/>
          </a:prstGeom>
        </p:spPr>
        <p:txBody>
          <a:bodyPr wrap="none">
            <a:spAutoFit/>
          </a:bodyPr>
          <a:lstStyle/>
          <a:p>
            <a:r>
              <a:rPr lang="zh-CN" altLang="zh-CN" sz="1000" dirty="0">
                <a:latin typeface="黑体" pitchFamily="49" charset="-122"/>
                <a:ea typeface="黑体" pitchFamily="49" charset="-122"/>
              </a:rPr>
              <a:t>出行选择的交通工具</a:t>
            </a:r>
            <a:endParaRPr lang="zh-CN" altLang="en-US" sz="1000" dirty="0">
              <a:latin typeface="黑体" pitchFamily="49" charset="-122"/>
              <a:ea typeface="黑体" pitchFamily="49" charset="-122"/>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8030" y="572255"/>
            <a:ext cx="2125925" cy="186484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834365" y="2397533"/>
            <a:ext cx="825867" cy="246221"/>
          </a:xfrm>
          <a:prstGeom prst="rect">
            <a:avLst/>
          </a:prstGeom>
        </p:spPr>
        <p:txBody>
          <a:bodyPr wrap="none">
            <a:spAutoFit/>
          </a:bodyPr>
          <a:lstStyle/>
          <a:p>
            <a:r>
              <a:rPr lang="zh-CN" altLang="zh-CN" sz="1000" dirty="0">
                <a:latin typeface="黑体" pitchFamily="49" charset="-122"/>
                <a:ea typeface="黑体" pitchFamily="49" charset="-122"/>
              </a:rPr>
              <a:t>出行目的地</a:t>
            </a:r>
            <a:endParaRPr lang="zh-CN" altLang="en-US" sz="1000" dirty="0">
              <a:latin typeface="黑体" pitchFamily="49" charset="-122"/>
              <a:ea typeface="黑体" pitchFamily="49" charset="-122"/>
            </a:endParaRPr>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2380" y="572255"/>
            <a:ext cx="2125924" cy="186484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3659" r="3226" b="-1"/>
          <a:stretch>
            <a:fillRect/>
          </a:stretch>
        </p:blipFill>
        <p:spPr bwMode="auto">
          <a:xfrm>
            <a:off x="861899" y="2763161"/>
            <a:ext cx="4554276" cy="232003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500707" y="3219822"/>
            <a:ext cx="1723549" cy="246221"/>
          </a:xfrm>
          <a:prstGeom prst="rect">
            <a:avLst/>
          </a:prstGeom>
        </p:spPr>
        <p:txBody>
          <a:bodyPr wrap="none">
            <a:spAutoFit/>
          </a:bodyPr>
          <a:lstStyle/>
          <a:p>
            <a:r>
              <a:rPr lang="zh-CN" altLang="zh-CN" sz="1000" dirty="0">
                <a:latin typeface="黑体" pitchFamily="49" charset="-122"/>
                <a:ea typeface="黑体" pitchFamily="49" charset="-122"/>
              </a:rPr>
              <a:t>不使用租赁电动汽车的原因</a:t>
            </a:r>
            <a:endParaRPr lang="zh-CN" altLang="en-US" sz="1000" dirty="0">
              <a:latin typeface="黑体" pitchFamily="49" charset="-122"/>
              <a:ea typeface="黑体" pitchFamily="49" charset="-122"/>
            </a:endParaRPr>
          </a:p>
        </p:txBody>
      </p:sp>
      <p:sp>
        <p:nvSpPr>
          <p:cNvPr id="15" name="TextBox 14"/>
          <p:cNvSpPr txBox="1"/>
          <p:nvPr/>
        </p:nvSpPr>
        <p:spPr>
          <a:xfrm>
            <a:off x="5508104" y="2655079"/>
            <a:ext cx="3096344" cy="2270760"/>
          </a:xfrm>
          <a:prstGeom prst="rect">
            <a:avLst/>
          </a:prstGeom>
          <a:noFill/>
        </p:spPr>
        <p:txBody>
          <a:bodyPr wrap="square" rtlCol="0">
            <a:spAutoFit/>
          </a:bodyPr>
          <a:lstStyle/>
          <a:p>
            <a:pPr marL="171450" indent="-171450">
              <a:lnSpc>
                <a:spcPct val="130000"/>
              </a:lnSpc>
              <a:buFont typeface="Arial" pitchFamily="34" charset="0"/>
              <a:buChar char="•"/>
            </a:pPr>
            <a:r>
              <a:rPr lang="zh-CN" altLang="en-US" sz="1000" dirty="0">
                <a:latin typeface="黑体" pitchFamily="49" charset="-122"/>
                <a:ea typeface="黑体" pitchFamily="49" charset="-122"/>
              </a:rPr>
              <a:t>由于上海市交通网络较完善，调查者对工作居住地的交通情况满意度较高，其中</a:t>
            </a:r>
            <a:r>
              <a:rPr lang="zh-CN" altLang="en-US" sz="1000" dirty="0">
                <a:solidFill>
                  <a:schemeClr val="accent2">
                    <a:lumMod val="75000"/>
                  </a:schemeClr>
                </a:solidFill>
                <a:latin typeface="黑体" pitchFamily="49" charset="-122"/>
                <a:ea typeface="黑体" pitchFamily="49" charset="-122"/>
              </a:rPr>
              <a:t>地铁公交</a:t>
            </a:r>
            <a:r>
              <a:rPr lang="zh-CN" altLang="en-US" sz="1000" dirty="0">
                <a:latin typeface="黑体" pitchFamily="49" charset="-122"/>
                <a:ea typeface="黑体" pitchFamily="49" charset="-122"/>
              </a:rPr>
              <a:t>是最常使用的交通工具。</a:t>
            </a:r>
            <a:endParaRPr lang="en-US" altLang="zh-CN" sz="1000" dirty="0">
              <a:latin typeface="黑体" pitchFamily="49" charset="-122"/>
              <a:ea typeface="黑体" pitchFamily="49" charset="-122"/>
            </a:endParaRPr>
          </a:p>
          <a:p>
            <a:pPr marL="171450" indent="-171450">
              <a:lnSpc>
                <a:spcPct val="130000"/>
              </a:lnSpc>
              <a:buFont typeface="Arial" pitchFamily="34" charset="0"/>
              <a:buChar char="•"/>
            </a:pPr>
            <a:r>
              <a:rPr lang="zh-CN" altLang="en-US" sz="1000" dirty="0">
                <a:latin typeface="黑体" pitchFamily="49" charset="-122"/>
                <a:ea typeface="黑体" pitchFamily="49" charset="-122"/>
              </a:rPr>
              <a:t>但是也有</a:t>
            </a:r>
            <a:r>
              <a:rPr lang="en-US" altLang="zh-CN" sz="1000" dirty="0">
                <a:latin typeface="黑体" pitchFamily="49" charset="-122"/>
                <a:ea typeface="黑体" pitchFamily="49" charset="-122"/>
              </a:rPr>
              <a:t>25%</a:t>
            </a:r>
            <a:r>
              <a:rPr lang="zh-CN" altLang="en-US" sz="1000" dirty="0">
                <a:latin typeface="黑体" pitchFamily="49" charset="-122"/>
                <a:ea typeface="黑体" pitchFamily="49" charset="-122"/>
              </a:rPr>
              <a:t>的被调查者认为</a:t>
            </a:r>
            <a:r>
              <a:rPr lang="zh-CN" altLang="en-US" sz="1000" dirty="0">
                <a:solidFill>
                  <a:schemeClr val="accent2">
                    <a:lumMod val="75000"/>
                  </a:schemeClr>
                </a:solidFill>
                <a:latin typeface="黑体" pitchFamily="49" charset="-122"/>
                <a:ea typeface="黑体" pitchFamily="49" charset="-122"/>
              </a:rPr>
              <a:t>公共交通不方便</a:t>
            </a:r>
            <a:r>
              <a:rPr lang="zh-CN" altLang="en-US" sz="1000" dirty="0">
                <a:latin typeface="黑体" pitchFamily="49" charset="-122"/>
                <a:ea typeface="黑体" pitchFamily="49" charset="-122"/>
              </a:rPr>
              <a:t>。通过前后数据比较，这类人中</a:t>
            </a:r>
            <a:r>
              <a:rPr lang="en-US" altLang="zh-CN" sz="1000" dirty="0">
                <a:solidFill>
                  <a:schemeClr val="accent2">
                    <a:lumMod val="75000"/>
                  </a:schemeClr>
                </a:solidFill>
                <a:latin typeface="黑体" pitchFamily="49" charset="-122"/>
                <a:ea typeface="黑体" pitchFamily="49" charset="-122"/>
              </a:rPr>
              <a:t>33%</a:t>
            </a:r>
            <a:r>
              <a:rPr lang="zh-CN" altLang="en-US" sz="1000" dirty="0">
                <a:solidFill>
                  <a:schemeClr val="accent2">
                    <a:lumMod val="75000"/>
                  </a:schemeClr>
                </a:solidFill>
                <a:latin typeface="黑体" pitchFamily="49" charset="-122"/>
                <a:ea typeface="黑体" pitchFamily="49" charset="-122"/>
              </a:rPr>
              <a:t>均租赁过电动车</a:t>
            </a:r>
            <a:r>
              <a:rPr lang="zh-CN" altLang="en-US" sz="1000" dirty="0">
                <a:latin typeface="黑体" pitchFamily="49" charset="-122"/>
                <a:ea typeface="黑体" pitchFamily="49" charset="-122"/>
              </a:rPr>
              <a:t>。</a:t>
            </a:r>
            <a:endParaRPr lang="en-US" altLang="zh-CN" sz="1000" dirty="0">
              <a:latin typeface="黑体" pitchFamily="49" charset="-122"/>
              <a:ea typeface="黑体" pitchFamily="49" charset="-122"/>
            </a:endParaRPr>
          </a:p>
          <a:p>
            <a:pPr marL="171450" indent="-171450">
              <a:lnSpc>
                <a:spcPct val="130000"/>
              </a:lnSpc>
              <a:buFont typeface="Arial" pitchFamily="34" charset="0"/>
              <a:buChar char="•"/>
            </a:pPr>
            <a:r>
              <a:rPr lang="zh-CN" altLang="en-US" sz="1000" dirty="0">
                <a:latin typeface="黑体" pitchFamily="49" charset="-122"/>
                <a:ea typeface="黑体" pitchFamily="49" charset="-122"/>
              </a:rPr>
              <a:t>出行目的地的数据显示，</a:t>
            </a:r>
            <a:r>
              <a:rPr lang="zh-CN" altLang="en-US" sz="1000" dirty="0">
                <a:solidFill>
                  <a:schemeClr val="accent2">
                    <a:lumMod val="75000"/>
                  </a:schemeClr>
                </a:solidFill>
                <a:latin typeface="黑体" pitchFamily="49" charset="-122"/>
                <a:ea typeface="黑体" pitchFamily="49" charset="-122"/>
              </a:rPr>
              <a:t>商场、火车站</a:t>
            </a:r>
            <a:r>
              <a:rPr lang="zh-CN" altLang="en-US" sz="1000" dirty="0">
                <a:latin typeface="黑体" pitchFamily="49" charset="-122"/>
                <a:ea typeface="黑体" pitchFamily="49" charset="-122"/>
              </a:rPr>
              <a:t>这类公共场所是最主要的目的地，由于调研人群学生偏多，</a:t>
            </a:r>
            <a:r>
              <a:rPr lang="zh-CN" altLang="en-US" sz="1000" dirty="0">
                <a:solidFill>
                  <a:schemeClr val="accent2">
                    <a:lumMod val="75000"/>
                  </a:schemeClr>
                </a:solidFill>
                <a:latin typeface="黑体" pitchFamily="49" charset="-122"/>
                <a:ea typeface="黑体" pitchFamily="49" charset="-122"/>
              </a:rPr>
              <a:t>学校</a:t>
            </a:r>
            <a:r>
              <a:rPr lang="zh-CN" altLang="en-US" sz="1000" dirty="0">
                <a:latin typeface="黑体" pitchFamily="49" charset="-122"/>
                <a:ea typeface="黑体" pitchFamily="49" charset="-122"/>
              </a:rPr>
              <a:t>也是主要的出行目的地。</a:t>
            </a:r>
            <a:endParaRPr lang="en-US" altLang="zh-CN" sz="1000" dirty="0">
              <a:latin typeface="黑体" pitchFamily="49" charset="-122"/>
              <a:ea typeface="黑体" pitchFamily="49" charset="-122"/>
            </a:endParaRPr>
          </a:p>
          <a:p>
            <a:pPr marL="171450" indent="-171450">
              <a:lnSpc>
                <a:spcPct val="130000"/>
              </a:lnSpc>
              <a:buFont typeface="Arial" pitchFamily="34" charset="0"/>
              <a:buChar char="•"/>
            </a:pPr>
            <a:r>
              <a:rPr lang="zh-CN" altLang="en-US" sz="1000" dirty="0">
                <a:latin typeface="黑体" pitchFamily="49" charset="-122"/>
                <a:ea typeface="黑体" pitchFamily="49" charset="-122"/>
              </a:rPr>
              <a:t>不使用电动车租赁的人群的原因多样，其中</a:t>
            </a:r>
            <a:r>
              <a:rPr lang="zh-CN" altLang="en-US" sz="1000" dirty="0">
                <a:solidFill>
                  <a:schemeClr val="accent2">
                    <a:lumMod val="75000"/>
                  </a:schemeClr>
                </a:solidFill>
                <a:latin typeface="黑体" pitchFamily="49" charset="-122"/>
                <a:ea typeface="黑体" pitchFamily="49" charset="-122"/>
              </a:rPr>
              <a:t>没有驾驶证、不了解电动车租赁方式、站点分布不满意</a:t>
            </a:r>
            <a:r>
              <a:rPr lang="zh-CN" altLang="en-US" sz="1000" dirty="0">
                <a:latin typeface="黑体" pitchFamily="49" charset="-122"/>
                <a:ea typeface="黑体" pitchFamily="49" charset="-122"/>
              </a:rPr>
              <a:t>时最主要的三个原因。</a:t>
            </a:r>
            <a:endParaRPr lang="zh-CN" altLang="en-US" sz="1000" dirty="0">
              <a:latin typeface="黑体" pitchFamily="49" charset="-122"/>
              <a:ea typeface="黑体"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9176" y="1131591"/>
            <a:ext cx="2230616" cy="195668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824" y="3112172"/>
            <a:ext cx="2223968" cy="1950849"/>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60755" y="3112171"/>
            <a:ext cx="2206779" cy="193577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6073" y="3112171"/>
            <a:ext cx="2230223" cy="195633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4048" y="1131591"/>
            <a:ext cx="2232248" cy="19357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23528" y="339502"/>
            <a:ext cx="1554480" cy="365760"/>
          </a:xfrm>
          <a:prstGeom prst="rect">
            <a:avLst/>
          </a:prstGeom>
          <a:noFill/>
        </p:spPr>
        <p:txBody>
          <a:bodyPr wrap="none" rtlCol="0">
            <a:spAutoFit/>
          </a:bodyPr>
          <a:lstStyle/>
          <a:p>
            <a:r>
              <a:rPr lang="en-US" altLang="zh-CN" dirty="0">
                <a:latin typeface="黑体" pitchFamily="49" charset="-122"/>
                <a:ea typeface="黑体" pitchFamily="49" charset="-122"/>
              </a:rPr>
              <a:t>4 </a:t>
            </a:r>
            <a:r>
              <a:rPr lang="zh-CN" altLang="en-US" dirty="0">
                <a:latin typeface="黑体" pitchFamily="49" charset="-122"/>
                <a:ea typeface="黑体" pitchFamily="49" charset="-122"/>
              </a:rPr>
              <a:t>问卷分析：</a:t>
            </a:r>
            <a:endParaRPr lang="zh-CN" altLang="en-US" dirty="0">
              <a:latin typeface="黑体" pitchFamily="49" charset="-122"/>
              <a:ea typeface="黑体" pitchFamily="49" charset="-122"/>
            </a:endParaRPr>
          </a:p>
        </p:txBody>
      </p:sp>
      <p:sp>
        <p:nvSpPr>
          <p:cNvPr id="3" name="TextBox 2"/>
          <p:cNvSpPr txBox="1"/>
          <p:nvPr/>
        </p:nvSpPr>
        <p:spPr>
          <a:xfrm>
            <a:off x="660624" y="844138"/>
            <a:ext cx="1800493" cy="307777"/>
          </a:xfrm>
          <a:prstGeom prst="rect">
            <a:avLst/>
          </a:prstGeom>
          <a:noFill/>
        </p:spPr>
        <p:txBody>
          <a:bodyPr wrap="none" rtlCol="0">
            <a:spAutoFit/>
          </a:bodyPr>
          <a:lstStyle/>
          <a:p>
            <a:r>
              <a:rPr lang="zh-CN" altLang="en-US" sz="1400" dirty="0">
                <a:latin typeface="黑体" pitchFamily="49" charset="-122"/>
                <a:ea typeface="黑体" pitchFamily="49" charset="-122"/>
              </a:rPr>
              <a:t>电动车使用基本情况</a:t>
            </a:r>
            <a:endParaRPr lang="zh-CN" altLang="en-US" sz="1400" dirty="0">
              <a:latin typeface="黑体" pitchFamily="49" charset="-122"/>
              <a:ea typeface="黑体" pitchFamily="49" charset="-122"/>
            </a:endParaRPr>
          </a:p>
        </p:txBody>
      </p:sp>
      <p:sp>
        <p:nvSpPr>
          <p:cNvPr id="7" name="矩形 6"/>
          <p:cNvSpPr/>
          <p:nvPr/>
        </p:nvSpPr>
        <p:spPr>
          <a:xfrm>
            <a:off x="1907703" y="3291830"/>
            <a:ext cx="697627" cy="246221"/>
          </a:xfrm>
          <a:prstGeom prst="rect">
            <a:avLst/>
          </a:prstGeom>
        </p:spPr>
        <p:txBody>
          <a:bodyPr wrap="none">
            <a:spAutoFit/>
          </a:bodyPr>
          <a:lstStyle/>
          <a:p>
            <a:r>
              <a:rPr lang="zh-CN" altLang="zh-CN" sz="1000" dirty="0">
                <a:latin typeface="黑体" pitchFamily="49" charset="-122"/>
                <a:ea typeface="黑体" pitchFamily="49" charset="-122"/>
              </a:rPr>
              <a:t>平均时长</a:t>
            </a:r>
            <a:endParaRPr lang="zh-CN" altLang="en-US" sz="1000" dirty="0">
              <a:latin typeface="黑体" pitchFamily="49" charset="-122"/>
              <a:ea typeface="黑体" pitchFamily="49" charset="-122"/>
            </a:endParaRPr>
          </a:p>
        </p:txBody>
      </p:sp>
      <p:sp>
        <p:nvSpPr>
          <p:cNvPr id="8" name="矩形 7"/>
          <p:cNvSpPr/>
          <p:nvPr/>
        </p:nvSpPr>
        <p:spPr>
          <a:xfrm>
            <a:off x="4211960" y="3291830"/>
            <a:ext cx="697627" cy="246221"/>
          </a:xfrm>
          <a:prstGeom prst="rect">
            <a:avLst/>
          </a:prstGeom>
        </p:spPr>
        <p:txBody>
          <a:bodyPr wrap="none">
            <a:spAutoFit/>
          </a:bodyPr>
          <a:lstStyle/>
          <a:p>
            <a:r>
              <a:rPr lang="zh-CN" altLang="zh-CN" sz="1000" dirty="0">
                <a:latin typeface="黑体" pitchFamily="49" charset="-122"/>
                <a:ea typeface="黑体" pitchFamily="49" charset="-122"/>
              </a:rPr>
              <a:t>平均距离</a:t>
            </a:r>
            <a:endParaRPr lang="zh-CN" altLang="en-US" sz="1000" dirty="0">
              <a:latin typeface="黑体" pitchFamily="49" charset="-122"/>
              <a:ea typeface="黑体" pitchFamily="49" charset="-122"/>
            </a:endParaRPr>
          </a:p>
        </p:txBody>
      </p:sp>
      <p:sp>
        <p:nvSpPr>
          <p:cNvPr id="9" name="矩形 8"/>
          <p:cNvSpPr/>
          <p:nvPr/>
        </p:nvSpPr>
        <p:spPr>
          <a:xfrm>
            <a:off x="6255568" y="3261633"/>
            <a:ext cx="889987" cy="246221"/>
          </a:xfrm>
          <a:prstGeom prst="rect">
            <a:avLst/>
          </a:prstGeom>
        </p:spPr>
        <p:txBody>
          <a:bodyPr wrap="none">
            <a:spAutoFit/>
          </a:bodyPr>
          <a:lstStyle/>
          <a:p>
            <a:r>
              <a:rPr lang="zh-CN" altLang="en-US" sz="1000" dirty="0">
                <a:latin typeface="黑体" pitchFamily="49" charset="-122"/>
                <a:ea typeface="黑体" pitchFamily="49" charset="-122"/>
              </a:rPr>
              <a:t>租车</a:t>
            </a:r>
            <a:r>
              <a:rPr lang="zh-CN" altLang="zh-CN" sz="1000" dirty="0">
                <a:latin typeface="黑体" pitchFamily="49" charset="-122"/>
                <a:ea typeface="黑体" pitchFamily="49" charset="-122"/>
              </a:rPr>
              <a:t>频率</a:t>
            </a:r>
            <a:r>
              <a:rPr lang="en-US" altLang="zh-CN" sz="1000" dirty="0">
                <a:latin typeface="黑体" pitchFamily="49" charset="-122"/>
                <a:ea typeface="黑体" pitchFamily="49" charset="-122"/>
              </a:rPr>
              <a:t>/</a:t>
            </a:r>
            <a:r>
              <a:rPr lang="zh-CN" altLang="en-US" sz="1000" dirty="0">
                <a:latin typeface="黑体" pitchFamily="49" charset="-122"/>
                <a:ea typeface="黑体" pitchFamily="49" charset="-122"/>
              </a:rPr>
              <a:t>月</a:t>
            </a:r>
            <a:endParaRPr lang="zh-CN" altLang="en-US" sz="1000" dirty="0">
              <a:latin typeface="黑体" pitchFamily="49" charset="-122"/>
              <a:ea typeface="黑体" pitchFamily="49" charset="-122"/>
            </a:endParaRPr>
          </a:p>
        </p:txBody>
      </p:sp>
      <p:pic>
        <p:nvPicPr>
          <p:cNvPr id="3081"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60756" y="1131590"/>
            <a:ext cx="2206779" cy="193577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6156176" y="1275288"/>
            <a:ext cx="954107" cy="246221"/>
          </a:xfrm>
          <a:prstGeom prst="rect">
            <a:avLst/>
          </a:prstGeom>
        </p:spPr>
        <p:txBody>
          <a:bodyPr wrap="none">
            <a:spAutoFit/>
          </a:bodyPr>
          <a:lstStyle/>
          <a:p>
            <a:r>
              <a:rPr lang="zh-CN" altLang="zh-CN" sz="1000" dirty="0">
                <a:latin typeface="黑体" pitchFamily="49" charset="-122"/>
                <a:ea typeface="黑体" pitchFamily="49" charset="-122"/>
              </a:rPr>
              <a:t>租车看重因素</a:t>
            </a:r>
            <a:endParaRPr lang="zh-CN" altLang="en-US" sz="1000" dirty="0">
              <a:latin typeface="黑体" pitchFamily="49" charset="-122"/>
              <a:ea typeface="黑体" pitchFamily="49" charset="-122"/>
            </a:endParaRPr>
          </a:p>
        </p:txBody>
      </p:sp>
      <p:sp>
        <p:nvSpPr>
          <p:cNvPr id="4" name="矩形 3"/>
          <p:cNvSpPr/>
          <p:nvPr/>
        </p:nvSpPr>
        <p:spPr>
          <a:xfrm>
            <a:off x="1907704" y="1275606"/>
            <a:ext cx="697627" cy="246221"/>
          </a:xfrm>
          <a:prstGeom prst="rect">
            <a:avLst/>
          </a:prstGeom>
        </p:spPr>
        <p:txBody>
          <a:bodyPr wrap="none">
            <a:spAutoFit/>
          </a:bodyPr>
          <a:lstStyle/>
          <a:p>
            <a:r>
              <a:rPr lang="zh-CN" altLang="zh-CN" sz="1000" dirty="0">
                <a:latin typeface="黑体" pitchFamily="49" charset="-122"/>
                <a:ea typeface="黑体" pitchFamily="49" charset="-122"/>
              </a:rPr>
              <a:t>主要用途</a:t>
            </a:r>
            <a:endParaRPr lang="zh-CN" altLang="en-US" sz="1000" dirty="0">
              <a:latin typeface="黑体" pitchFamily="49" charset="-122"/>
              <a:ea typeface="黑体" pitchFamily="49" charset="-122"/>
            </a:endParaRPr>
          </a:p>
        </p:txBody>
      </p:sp>
      <p:sp>
        <p:nvSpPr>
          <p:cNvPr id="10" name="矩形 9"/>
          <p:cNvSpPr/>
          <p:nvPr/>
        </p:nvSpPr>
        <p:spPr>
          <a:xfrm>
            <a:off x="4139952" y="1275289"/>
            <a:ext cx="697627" cy="246221"/>
          </a:xfrm>
          <a:prstGeom prst="rect">
            <a:avLst/>
          </a:prstGeom>
        </p:spPr>
        <p:txBody>
          <a:bodyPr wrap="none">
            <a:spAutoFit/>
          </a:bodyPr>
          <a:lstStyle/>
          <a:p>
            <a:r>
              <a:rPr lang="zh-CN" altLang="zh-CN" sz="1000" dirty="0">
                <a:latin typeface="黑体" pitchFamily="49" charset="-122"/>
                <a:ea typeface="黑体" pitchFamily="49" charset="-122"/>
              </a:rPr>
              <a:t>使用原因</a:t>
            </a:r>
            <a:endParaRPr lang="zh-CN" altLang="en-US" sz="1000" dirty="0">
              <a:latin typeface="黑体" pitchFamily="49" charset="-122"/>
              <a:ea typeface="黑体" pitchFamily="49" charset="-122"/>
            </a:endParaRPr>
          </a:p>
        </p:txBody>
      </p:sp>
      <p:sp>
        <p:nvSpPr>
          <p:cNvPr id="21" name="TextBox 20"/>
          <p:cNvSpPr txBox="1"/>
          <p:nvPr/>
        </p:nvSpPr>
        <p:spPr>
          <a:xfrm>
            <a:off x="7236296" y="1059582"/>
            <a:ext cx="1800200" cy="2667000"/>
          </a:xfrm>
          <a:prstGeom prst="rect">
            <a:avLst/>
          </a:prstGeom>
          <a:noFill/>
        </p:spPr>
        <p:txBody>
          <a:bodyPr wrap="square" rtlCol="0">
            <a:spAutoFit/>
          </a:bodyPr>
          <a:lstStyle/>
          <a:p>
            <a:pPr marL="171450" indent="-171450">
              <a:lnSpc>
                <a:spcPct val="130000"/>
              </a:lnSpc>
              <a:buFont typeface="Arial" pitchFamily="34" charset="0"/>
              <a:buChar char="•"/>
            </a:pPr>
            <a:r>
              <a:rPr lang="zh-CN" altLang="en-US" sz="1000" dirty="0">
                <a:latin typeface="黑体" pitchFamily="49" charset="-122"/>
                <a:ea typeface="黑体" pitchFamily="49" charset="-122"/>
              </a:rPr>
              <a:t>共有</a:t>
            </a:r>
            <a:r>
              <a:rPr lang="en-US" altLang="zh-CN" sz="1000" dirty="0">
                <a:solidFill>
                  <a:schemeClr val="accent2">
                    <a:lumMod val="75000"/>
                  </a:schemeClr>
                </a:solidFill>
                <a:latin typeface="黑体" pitchFamily="49" charset="-122"/>
                <a:ea typeface="黑体" pitchFamily="49" charset="-122"/>
              </a:rPr>
              <a:t>30</a:t>
            </a:r>
            <a:r>
              <a:rPr lang="zh-CN" altLang="en-US" sz="1000" dirty="0">
                <a:solidFill>
                  <a:schemeClr val="accent2">
                    <a:lumMod val="75000"/>
                  </a:schemeClr>
                </a:solidFill>
                <a:latin typeface="黑体" pitchFamily="49" charset="-122"/>
                <a:ea typeface="黑体" pitchFamily="49" charset="-122"/>
              </a:rPr>
              <a:t>份</a:t>
            </a:r>
            <a:r>
              <a:rPr lang="zh-CN" altLang="en-US" sz="1000" dirty="0">
                <a:latin typeface="黑体" pitchFamily="49" charset="-122"/>
                <a:ea typeface="黑体" pitchFamily="49" charset="-122"/>
              </a:rPr>
              <a:t>样本曾使用过电动车。希望通过这</a:t>
            </a:r>
            <a:r>
              <a:rPr lang="en-US" altLang="zh-CN" sz="1000" dirty="0">
                <a:latin typeface="黑体" pitchFamily="49" charset="-122"/>
                <a:ea typeface="黑体" pitchFamily="49" charset="-122"/>
              </a:rPr>
              <a:t>30</a:t>
            </a:r>
            <a:r>
              <a:rPr lang="zh-CN" altLang="en-US" sz="1000" dirty="0">
                <a:latin typeface="黑体" pitchFamily="49" charset="-122"/>
                <a:ea typeface="黑体" pitchFamily="49" charset="-122"/>
              </a:rPr>
              <a:t>份数据在一定程度上分析车辆使用情况。</a:t>
            </a:r>
            <a:endParaRPr lang="zh-CN" altLang="en-US" sz="1000" dirty="0">
              <a:latin typeface="黑体" pitchFamily="49" charset="-122"/>
              <a:ea typeface="黑体" pitchFamily="49" charset="-122"/>
            </a:endParaRPr>
          </a:p>
          <a:p>
            <a:pPr marL="171450" indent="-171450">
              <a:lnSpc>
                <a:spcPct val="130000"/>
              </a:lnSpc>
              <a:buFont typeface="Arial" pitchFamily="34" charset="0"/>
              <a:buChar char="•"/>
            </a:pPr>
            <a:r>
              <a:rPr lang="zh-CN" altLang="en-US" sz="1000" dirty="0">
                <a:latin typeface="黑体" pitchFamily="49" charset="-122"/>
                <a:ea typeface="黑体" pitchFamily="49" charset="-122"/>
              </a:rPr>
              <a:t>租赁电动车的最主要的用途在于</a:t>
            </a:r>
            <a:r>
              <a:rPr lang="zh-CN" altLang="en-US" sz="1000" dirty="0">
                <a:solidFill>
                  <a:schemeClr val="accent2">
                    <a:lumMod val="75000"/>
                  </a:schemeClr>
                </a:solidFill>
                <a:latin typeface="黑体" pitchFamily="49" charset="-122"/>
                <a:ea typeface="黑体" pitchFamily="49" charset="-122"/>
              </a:rPr>
              <a:t>短时间停留，购物办公</a:t>
            </a:r>
            <a:r>
              <a:rPr lang="zh-CN" altLang="en-US" sz="1000" dirty="0">
                <a:latin typeface="黑体" pitchFamily="49" charset="-122"/>
                <a:ea typeface="黑体" pitchFamily="49" charset="-122"/>
              </a:rPr>
              <a:t>等活动。大约在</a:t>
            </a:r>
            <a:r>
              <a:rPr lang="en-US" altLang="zh-CN" sz="1000" dirty="0">
                <a:solidFill>
                  <a:schemeClr val="accent2">
                    <a:lumMod val="75000"/>
                  </a:schemeClr>
                </a:solidFill>
                <a:latin typeface="黑体" pitchFamily="49" charset="-122"/>
                <a:ea typeface="黑体" pitchFamily="49" charset="-122"/>
              </a:rPr>
              <a:t>15—30</a:t>
            </a:r>
            <a:r>
              <a:rPr lang="zh-CN" altLang="en-US" sz="1000" dirty="0">
                <a:solidFill>
                  <a:schemeClr val="accent2">
                    <a:lumMod val="75000"/>
                  </a:schemeClr>
                </a:solidFill>
                <a:latin typeface="黑体" pitchFamily="49" charset="-122"/>
                <a:ea typeface="黑体" pitchFamily="49" charset="-122"/>
              </a:rPr>
              <a:t>分钟</a:t>
            </a:r>
            <a:r>
              <a:rPr lang="zh-CN" altLang="en-US" sz="1000" dirty="0">
                <a:latin typeface="黑体" pitchFamily="49" charset="-122"/>
                <a:ea typeface="黑体" pitchFamily="49" charset="-122"/>
              </a:rPr>
              <a:t>之间。</a:t>
            </a:r>
            <a:endParaRPr lang="en-US" altLang="zh-CN" sz="1000" dirty="0">
              <a:latin typeface="黑体" pitchFamily="49" charset="-122"/>
              <a:ea typeface="黑体" pitchFamily="49" charset="-122"/>
            </a:endParaRPr>
          </a:p>
          <a:p>
            <a:pPr marL="171450" indent="-171450">
              <a:lnSpc>
                <a:spcPct val="130000"/>
              </a:lnSpc>
              <a:buFont typeface="Arial" pitchFamily="34" charset="0"/>
              <a:buChar char="•"/>
            </a:pPr>
            <a:r>
              <a:rPr lang="zh-CN" altLang="en-US" sz="1000" dirty="0">
                <a:latin typeface="黑体" pitchFamily="49" charset="-122"/>
                <a:ea typeface="黑体" pitchFamily="49" charset="-122"/>
              </a:rPr>
              <a:t>选择电动车的原因在于</a:t>
            </a:r>
            <a:r>
              <a:rPr lang="zh-CN" altLang="en-US" sz="1000" dirty="0">
                <a:solidFill>
                  <a:schemeClr val="accent2">
                    <a:lumMod val="75000"/>
                  </a:schemeClr>
                </a:solidFill>
                <a:latin typeface="黑体" pitchFamily="49" charset="-122"/>
                <a:ea typeface="黑体" pitchFamily="49" charset="-122"/>
              </a:rPr>
              <a:t>便捷可以自驾</a:t>
            </a:r>
            <a:r>
              <a:rPr lang="zh-CN" altLang="en-US" sz="1000" dirty="0">
                <a:latin typeface="黑体" pitchFamily="49" charset="-122"/>
                <a:ea typeface="黑体" pitchFamily="49" charset="-122"/>
              </a:rPr>
              <a:t>。</a:t>
            </a:r>
            <a:endParaRPr lang="en-US" altLang="zh-CN" sz="1000" dirty="0">
              <a:latin typeface="黑体" pitchFamily="49" charset="-122"/>
              <a:ea typeface="黑体" pitchFamily="49" charset="-122"/>
            </a:endParaRPr>
          </a:p>
          <a:p>
            <a:pPr marL="171450" indent="-171450">
              <a:lnSpc>
                <a:spcPct val="130000"/>
              </a:lnSpc>
              <a:buFont typeface="Arial" pitchFamily="34" charset="0"/>
              <a:buChar char="•"/>
            </a:pPr>
            <a:r>
              <a:rPr lang="zh-CN" altLang="en-US" sz="1000" dirty="0">
                <a:latin typeface="黑体" pitchFamily="49" charset="-122"/>
                <a:ea typeface="黑体" pitchFamily="49" charset="-122"/>
              </a:rPr>
              <a:t>使用频率的数据中，有</a:t>
            </a:r>
            <a:r>
              <a:rPr lang="en-US" altLang="zh-CN" sz="1000" dirty="0">
                <a:latin typeface="黑体" pitchFamily="49" charset="-122"/>
                <a:ea typeface="黑体" pitchFamily="49" charset="-122"/>
              </a:rPr>
              <a:t>4</a:t>
            </a:r>
            <a:r>
              <a:rPr lang="zh-CN" altLang="en-US" sz="1000" dirty="0">
                <a:latin typeface="黑体" pitchFamily="49" charset="-122"/>
                <a:ea typeface="黑体" pitchFamily="49" charset="-122"/>
              </a:rPr>
              <a:t>人每月使用电动车租赁在</a:t>
            </a:r>
            <a:r>
              <a:rPr lang="en-US" altLang="zh-CN" sz="1000" dirty="0">
                <a:latin typeface="黑体" pitchFamily="49" charset="-122"/>
                <a:ea typeface="黑体" pitchFamily="49" charset="-122"/>
              </a:rPr>
              <a:t>10</a:t>
            </a:r>
            <a:r>
              <a:rPr lang="zh-CN" altLang="en-US" sz="1000" dirty="0">
                <a:latin typeface="黑体" pitchFamily="49" charset="-122"/>
                <a:ea typeface="黑体" pitchFamily="49" charset="-122"/>
              </a:rPr>
              <a:t>次以上。</a:t>
            </a:r>
            <a:endParaRPr lang="zh-CN" altLang="en-US" sz="1000" dirty="0">
              <a:latin typeface="黑体" pitchFamily="49" charset="-122"/>
              <a:ea typeface="黑体"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20729" b="23494"/>
          <a:stretch>
            <a:fillRect/>
          </a:stretch>
        </p:blipFill>
        <p:spPr bwMode="auto">
          <a:xfrm>
            <a:off x="5868670" y="2357120"/>
            <a:ext cx="2576195" cy="12604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3970" b="24332"/>
          <a:stretch>
            <a:fillRect/>
          </a:stretch>
        </p:blipFill>
        <p:spPr bwMode="auto">
          <a:xfrm>
            <a:off x="484143" y="1105576"/>
            <a:ext cx="2610649" cy="118391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5088" b="24905"/>
          <a:stretch>
            <a:fillRect/>
          </a:stretch>
        </p:blipFill>
        <p:spPr bwMode="auto">
          <a:xfrm>
            <a:off x="5868035" y="1115060"/>
            <a:ext cx="2598420" cy="113982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26331" b="24012"/>
          <a:stretch>
            <a:fillRect/>
          </a:stretch>
        </p:blipFill>
        <p:spPr bwMode="auto">
          <a:xfrm>
            <a:off x="3110265" y="1105575"/>
            <a:ext cx="2717950" cy="11839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23528" y="339502"/>
            <a:ext cx="1554480" cy="365760"/>
          </a:xfrm>
          <a:prstGeom prst="rect">
            <a:avLst/>
          </a:prstGeom>
          <a:noFill/>
        </p:spPr>
        <p:txBody>
          <a:bodyPr wrap="none" rtlCol="0">
            <a:spAutoFit/>
          </a:bodyPr>
          <a:lstStyle/>
          <a:p>
            <a:r>
              <a:rPr lang="en-US" altLang="zh-CN" dirty="0">
                <a:latin typeface="黑体" pitchFamily="49" charset="-122"/>
                <a:ea typeface="黑体" pitchFamily="49" charset="-122"/>
              </a:rPr>
              <a:t>4 </a:t>
            </a:r>
            <a:r>
              <a:rPr lang="zh-CN" altLang="en-US" dirty="0">
                <a:latin typeface="黑体" pitchFamily="49" charset="-122"/>
                <a:ea typeface="黑体" pitchFamily="49" charset="-122"/>
              </a:rPr>
              <a:t>问卷分析：</a:t>
            </a:r>
            <a:endParaRPr lang="zh-CN" altLang="en-US" dirty="0">
              <a:latin typeface="黑体" pitchFamily="49" charset="-122"/>
              <a:ea typeface="黑体" pitchFamily="49" charset="-122"/>
            </a:endParaRPr>
          </a:p>
        </p:txBody>
      </p:sp>
      <p:sp>
        <p:nvSpPr>
          <p:cNvPr id="3" name="TextBox 2"/>
          <p:cNvSpPr txBox="1"/>
          <p:nvPr/>
        </p:nvSpPr>
        <p:spPr>
          <a:xfrm>
            <a:off x="813405" y="843557"/>
            <a:ext cx="1877437" cy="276999"/>
          </a:xfrm>
          <a:prstGeom prst="rect">
            <a:avLst/>
          </a:prstGeom>
          <a:noFill/>
        </p:spPr>
        <p:txBody>
          <a:bodyPr wrap="none" rtlCol="0">
            <a:spAutoFit/>
          </a:bodyPr>
          <a:lstStyle/>
          <a:p>
            <a:r>
              <a:rPr lang="zh-CN" altLang="en-US" sz="1200" dirty="0">
                <a:latin typeface="黑体" pitchFamily="49" charset="-122"/>
                <a:ea typeface="黑体" pitchFamily="49" charset="-122"/>
              </a:rPr>
              <a:t>电动车分时租赁使用方式</a:t>
            </a:r>
            <a:endParaRPr lang="zh-CN" altLang="en-US" sz="1200" dirty="0">
              <a:latin typeface="黑体" pitchFamily="49" charset="-122"/>
              <a:ea typeface="黑体" pitchFamily="49" charset="-122"/>
            </a:endParaRPr>
          </a:p>
        </p:txBody>
      </p:sp>
      <p:sp>
        <p:nvSpPr>
          <p:cNvPr id="6" name="矩形 5"/>
          <p:cNvSpPr/>
          <p:nvPr/>
        </p:nvSpPr>
        <p:spPr>
          <a:xfrm>
            <a:off x="1393348" y="2324776"/>
            <a:ext cx="723275" cy="253916"/>
          </a:xfrm>
          <a:prstGeom prst="rect">
            <a:avLst/>
          </a:prstGeom>
        </p:spPr>
        <p:txBody>
          <a:bodyPr wrap="none">
            <a:spAutoFit/>
          </a:bodyPr>
          <a:lstStyle/>
          <a:p>
            <a:r>
              <a:rPr lang="zh-CN" altLang="zh-CN" sz="1000" dirty="0">
                <a:latin typeface="黑体" pitchFamily="49" charset="-122"/>
                <a:ea typeface="黑体" pitchFamily="49" charset="-122"/>
              </a:rPr>
              <a:t>方式预约</a:t>
            </a:r>
            <a:endParaRPr lang="zh-CN" altLang="en-US" sz="1000" dirty="0">
              <a:latin typeface="黑体" pitchFamily="49" charset="-122"/>
              <a:ea typeface="黑体" pitchFamily="49" charset="-122"/>
            </a:endParaRPr>
          </a:p>
        </p:txBody>
      </p:sp>
      <p:sp>
        <p:nvSpPr>
          <p:cNvPr id="5" name="矩形 4"/>
          <p:cNvSpPr/>
          <p:nvPr/>
        </p:nvSpPr>
        <p:spPr>
          <a:xfrm>
            <a:off x="6876061" y="2284105"/>
            <a:ext cx="697627" cy="246221"/>
          </a:xfrm>
          <a:prstGeom prst="rect">
            <a:avLst/>
          </a:prstGeom>
        </p:spPr>
        <p:txBody>
          <a:bodyPr wrap="none">
            <a:spAutoFit/>
          </a:bodyPr>
          <a:lstStyle/>
          <a:p>
            <a:r>
              <a:rPr lang="zh-CN" altLang="zh-CN" sz="1000" dirty="0">
                <a:latin typeface="黑体" pitchFamily="49" charset="-122"/>
                <a:ea typeface="黑体" pitchFamily="49" charset="-122"/>
              </a:rPr>
              <a:t>租赁方式</a:t>
            </a:r>
            <a:endParaRPr lang="zh-CN" altLang="en-US" sz="1000" dirty="0">
              <a:latin typeface="黑体" pitchFamily="49" charset="-122"/>
              <a:ea typeface="黑体" pitchFamily="49" charset="-122"/>
            </a:endParaRPr>
          </a:p>
        </p:txBody>
      </p:sp>
      <p:sp>
        <p:nvSpPr>
          <p:cNvPr id="8" name="矩形 7"/>
          <p:cNvSpPr/>
          <p:nvPr/>
        </p:nvSpPr>
        <p:spPr>
          <a:xfrm>
            <a:off x="3710181" y="2316268"/>
            <a:ext cx="1723549" cy="246221"/>
          </a:xfrm>
          <a:prstGeom prst="rect">
            <a:avLst/>
          </a:prstGeom>
        </p:spPr>
        <p:txBody>
          <a:bodyPr wrap="none">
            <a:spAutoFit/>
          </a:bodyPr>
          <a:lstStyle/>
          <a:p>
            <a:r>
              <a:rPr lang="zh-CN" altLang="zh-CN" sz="1000" dirty="0">
                <a:latin typeface="黑体" pitchFamily="49" charset="-122"/>
                <a:ea typeface="黑体" pitchFamily="49" charset="-122"/>
              </a:rPr>
              <a:t>更倾向于使用哪种支付方式</a:t>
            </a:r>
            <a:endParaRPr lang="zh-CN" altLang="en-US" sz="1000" dirty="0">
              <a:latin typeface="黑体" pitchFamily="49" charset="-122"/>
              <a:ea typeface="黑体" pitchFamily="49" charset="-122"/>
            </a:endParaRPr>
          </a:p>
        </p:txBody>
      </p:sp>
      <p:sp>
        <p:nvSpPr>
          <p:cNvPr id="9" name="矩形 8"/>
          <p:cNvSpPr/>
          <p:nvPr/>
        </p:nvSpPr>
        <p:spPr>
          <a:xfrm>
            <a:off x="6171003" y="3471018"/>
            <a:ext cx="2112084" cy="246221"/>
          </a:xfrm>
          <a:prstGeom prst="rect">
            <a:avLst/>
          </a:prstGeom>
        </p:spPr>
        <p:txBody>
          <a:bodyPr wrap="square">
            <a:spAutoFit/>
          </a:bodyPr>
          <a:lstStyle/>
          <a:p>
            <a:r>
              <a:rPr lang="zh-CN" altLang="zh-CN" sz="1000" dirty="0">
                <a:latin typeface="黑体" pitchFamily="49" charset="-122"/>
                <a:ea typeface="黑体" pitchFamily="49" charset="-122"/>
              </a:rPr>
              <a:t>按时间计费</a:t>
            </a:r>
            <a:r>
              <a:rPr lang="zh-CN" altLang="en-US" sz="1000" dirty="0">
                <a:latin typeface="黑体" pitchFamily="49" charset="-122"/>
                <a:ea typeface="黑体" pitchFamily="49" charset="-122"/>
              </a:rPr>
              <a:t>，</a:t>
            </a:r>
            <a:r>
              <a:rPr lang="zh-CN" altLang="zh-CN" sz="1000" dirty="0">
                <a:latin typeface="黑体" pitchFamily="49" charset="-122"/>
                <a:ea typeface="黑体" pitchFamily="49" charset="-122"/>
              </a:rPr>
              <a:t>可接受最高租赁价格</a:t>
            </a:r>
            <a:endParaRPr lang="zh-CN" altLang="en-US" sz="1000" dirty="0">
              <a:latin typeface="黑体" pitchFamily="49" charset="-122"/>
              <a:ea typeface="黑体" pitchFamily="49" charset="-122"/>
            </a:endParaRPr>
          </a:p>
        </p:txBody>
      </p:sp>
      <p:sp>
        <p:nvSpPr>
          <p:cNvPr id="21" name="TextBox 20"/>
          <p:cNvSpPr txBox="1"/>
          <p:nvPr/>
        </p:nvSpPr>
        <p:spPr>
          <a:xfrm>
            <a:off x="5724525" y="3796030"/>
            <a:ext cx="2682240" cy="1280160"/>
          </a:xfrm>
          <a:prstGeom prst="rect">
            <a:avLst/>
          </a:prstGeom>
          <a:noFill/>
        </p:spPr>
        <p:txBody>
          <a:bodyPr wrap="square" rtlCol="0">
            <a:spAutoFit/>
          </a:bodyPr>
          <a:lstStyle/>
          <a:p>
            <a:pPr marL="171450" indent="-171450">
              <a:lnSpc>
                <a:spcPct val="130000"/>
              </a:lnSpc>
              <a:buFont typeface="Arial" pitchFamily="34" charset="0"/>
              <a:buChar char="•"/>
            </a:pPr>
            <a:r>
              <a:rPr lang="zh-CN" sz="1000" dirty="0">
                <a:latin typeface="黑体" pitchFamily="49" charset="-122"/>
                <a:ea typeface="黑体" pitchFamily="49" charset="-122"/>
              </a:rPr>
              <a:t>电动汽车分时租赁的使用租借模式的调查，希望从使用者的角度了解电动车租借流程。</a:t>
            </a:r>
            <a:endParaRPr lang="zh-CN" sz="1000" dirty="0">
              <a:latin typeface="黑体" pitchFamily="49" charset="-122"/>
              <a:ea typeface="黑体" pitchFamily="49" charset="-122"/>
            </a:endParaRPr>
          </a:p>
          <a:p>
            <a:pPr marL="171450" indent="-171450">
              <a:lnSpc>
                <a:spcPct val="130000"/>
              </a:lnSpc>
              <a:buFont typeface="Arial" pitchFamily="34" charset="0"/>
              <a:buChar char="•"/>
            </a:pPr>
            <a:r>
              <a:rPr lang="zh-CN" sz="1000" dirty="0">
                <a:solidFill>
                  <a:schemeClr val="accent2">
                    <a:lumMod val="50000"/>
                  </a:schemeClr>
                </a:solidFill>
                <a:latin typeface="黑体" pitchFamily="49" charset="-122"/>
                <a:ea typeface="黑体" pitchFamily="49" charset="-122"/>
              </a:rPr>
              <a:t>通过数据可以分析出各环节不同方式的使用人数。</a:t>
            </a:r>
            <a:endParaRPr lang="zh-CN" sz="1000" dirty="0">
              <a:solidFill>
                <a:schemeClr val="accent2">
                  <a:lumMod val="50000"/>
                </a:schemeClr>
              </a:solidFill>
              <a:latin typeface="黑体" pitchFamily="49" charset="-122"/>
              <a:ea typeface="黑体" pitchFamily="49" charset="-122"/>
            </a:endParaRPr>
          </a:p>
          <a:p>
            <a:pPr marL="171450" indent="-171450">
              <a:lnSpc>
                <a:spcPct val="130000"/>
              </a:lnSpc>
              <a:buFont typeface="Arial" pitchFamily="34" charset="0"/>
              <a:buChar char="•"/>
            </a:pPr>
            <a:endParaRPr lang="zh-CN" sz="1000" dirty="0">
              <a:latin typeface="黑体" pitchFamily="49" charset="-122"/>
              <a:ea typeface="黑体" pitchFamily="49" charset="-122"/>
            </a:endParaRPr>
          </a:p>
          <a:p>
            <a:pPr marL="171450" indent="-171450">
              <a:lnSpc>
                <a:spcPct val="130000"/>
              </a:lnSpc>
              <a:buFont typeface="Arial" pitchFamily="34" charset="0"/>
              <a:buChar char="•"/>
            </a:pPr>
            <a:endParaRPr lang="zh-CN" sz="1000" dirty="0">
              <a:latin typeface="黑体" pitchFamily="49" charset="-122"/>
              <a:ea typeface="黑体" pitchFamily="49" charset="-122"/>
            </a:endParaRPr>
          </a:p>
        </p:txBody>
      </p:sp>
      <p:graphicFrame>
        <p:nvGraphicFramePr>
          <p:cNvPr id="10" name="表格 -1"/>
          <p:cNvGraphicFramePr/>
          <p:nvPr/>
        </p:nvGraphicFramePr>
        <p:xfrm>
          <a:off x="467360" y="2573020"/>
          <a:ext cx="5000625" cy="1666884"/>
        </p:xfrm>
        <a:graphic>
          <a:graphicData uri="http://schemas.openxmlformats.org/drawingml/2006/table">
            <a:tbl>
              <a:tblPr firstRow="1" bandRow="1">
                <a:tableStyleId>{F5AB1C69-6EDB-4FF4-983F-18BD219EF322}</a:tableStyleId>
              </a:tblPr>
              <a:tblGrid>
                <a:gridCol w="805815"/>
                <a:gridCol w="886460"/>
                <a:gridCol w="759460"/>
                <a:gridCol w="789305"/>
                <a:gridCol w="666115"/>
                <a:gridCol w="605155"/>
                <a:gridCol w="488315"/>
              </a:tblGrid>
              <a:tr h="226695">
                <a:tc>
                  <a:txBody>
                    <a:bodyPr/>
                    <a:lstStyle/>
                    <a:p>
                      <a:pPr marL="0" indent="0" algn="ctr">
                        <a:buNone/>
                      </a:pPr>
                      <a:r>
                        <a:rPr lang="zh-CN" altLang="en-US" sz="1050" u="none">
                          <a:latin typeface="黑体" charset="0"/>
                          <a:ea typeface="黑体" charset="0"/>
                        </a:rPr>
                        <a:t>满意程度</a:t>
                      </a:r>
                      <a:endParaRPr lang="zh-CN" altLang="en-US" sz="1050" u="none">
                        <a:latin typeface="黑体" charset="0"/>
                        <a:ea typeface="黑体" charset="0"/>
                      </a:endParaRPr>
                    </a:p>
                  </a:txBody>
                  <a:tcPr marL="0" marR="0" marT="0" marB="1">
                    <a:lnL w="12700">
                      <a:solidFill>
                        <a:schemeClr val="tx1"/>
                      </a:solidFill>
                      <a:prstDash val="solid"/>
                    </a:lnL>
                    <a:lnT w="12700">
                      <a:solidFill>
                        <a:schemeClr val="tx1"/>
                      </a:solidFill>
                      <a:prstDash val="solid"/>
                    </a:lnT>
                  </a:tcPr>
                </a:tc>
                <a:tc>
                  <a:txBody>
                    <a:bodyPr/>
                    <a:lstStyle/>
                    <a:p>
                      <a:pPr marL="0" indent="0" algn="ctr">
                        <a:buNone/>
                      </a:pPr>
                      <a:r>
                        <a:rPr lang="zh-CN" altLang="en-US" sz="1050" u="none">
                          <a:latin typeface="黑体" charset="0"/>
                          <a:ea typeface="黑体" charset="0"/>
                        </a:rPr>
                        <a:t>非常满意</a:t>
                      </a:r>
                      <a:endParaRPr lang="zh-CN" altLang="en-US" sz="1050" u="none">
                        <a:latin typeface="黑体" charset="0"/>
                        <a:ea typeface="黑体" charset="0"/>
                      </a:endParaRPr>
                    </a:p>
                  </a:txBody>
                  <a:tcPr marL="0" marR="0" marT="0" marB="1">
                    <a:lnT w="12700">
                      <a:solidFill>
                        <a:schemeClr val="tx1"/>
                      </a:solidFill>
                      <a:prstDash val="solid"/>
                    </a:lnT>
                  </a:tcPr>
                </a:tc>
                <a:tc>
                  <a:txBody>
                    <a:bodyPr/>
                    <a:lstStyle/>
                    <a:p>
                      <a:pPr marL="0" indent="0" algn="ctr">
                        <a:buNone/>
                      </a:pPr>
                      <a:r>
                        <a:rPr lang="zh-CN" altLang="en-US" sz="1050" u="none">
                          <a:latin typeface="黑体" charset="0"/>
                          <a:ea typeface="黑体" charset="0"/>
                        </a:rPr>
                        <a:t>较满意</a:t>
                      </a:r>
                      <a:endParaRPr lang="zh-CN" altLang="en-US" sz="1050" u="none">
                        <a:latin typeface="黑体" charset="0"/>
                        <a:ea typeface="黑体" charset="0"/>
                      </a:endParaRPr>
                    </a:p>
                  </a:txBody>
                  <a:tcPr marL="0" marR="0" marT="0" marB="1">
                    <a:lnT w="12700">
                      <a:solidFill>
                        <a:schemeClr val="tx1"/>
                      </a:solidFill>
                      <a:prstDash val="solid"/>
                    </a:lnT>
                  </a:tcPr>
                </a:tc>
                <a:tc>
                  <a:txBody>
                    <a:bodyPr/>
                    <a:lstStyle/>
                    <a:p>
                      <a:pPr marL="0" indent="0" algn="ctr">
                        <a:buNone/>
                      </a:pPr>
                      <a:r>
                        <a:rPr lang="zh-CN" altLang="en-US" sz="1050" u="none">
                          <a:latin typeface="黑体" charset="0"/>
                          <a:ea typeface="黑体" charset="0"/>
                        </a:rPr>
                        <a:t>一般</a:t>
                      </a:r>
                      <a:endParaRPr lang="zh-CN" altLang="en-US" sz="1050" u="none">
                        <a:latin typeface="黑体" charset="0"/>
                        <a:ea typeface="黑体" charset="0"/>
                      </a:endParaRPr>
                    </a:p>
                  </a:txBody>
                  <a:tcPr marL="0" marR="0" marT="0" marB="1">
                    <a:lnT w="12700">
                      <a:solidFill>
                        <a:schemeClr val="tx1"/>
                      </a:solidFill>
                      <a:prstDash val="solid"/>
                    </a:lnT>
                  </a:tcPr>
                </a:tc>
                <a:tc>
                  <a:txBody>
                    <a:bodyPr/>
                    <a:lstStyle/>
                    <a:p>
                      <a:pPr marL="0" indent="0" algn="ctr">
                        <a:buNone/>
                      </a:pPr>
                      <a:r>
                        <a:rPr lang="zh-CN" altLang="en-US" sz="1050" u="none">
                          <a:latin typeface="黑体" charset="0"/>
                          <a:ea typeface="黑体" charset="0"/>
                        </a:rPr>
                        <a:t>不太满意</a:t>
                      </a:r>
                      <a:endParaRPr lang="zh-CN" altLang="en-US" sz="1050" u="none">
                        <a:latin typeface="黑体" charset="0"/>
                        <a:ea typeface="黑体" charset="0"/>
                      </a:endParaRPr>
                    </a:p>
                  </a:txBody>
                  <a:tcPr marL="0" marR="0" marT="0" marB="1">
                    <a:lnT w="12700">
                      <a:solidFill>
                        <a:schemeClr val="tx1"/>
                      </a:solidFill>
                      <a:prstDash val="solid"/>
                    </a:lnT>
                  </a:tcPr>
                </a:tc>
                <a:tc>
                  <a:txBody>
                    <a:bodyPr/>
                    <a:lstStyle/>
                    <a:p>
                      <a:pPr marL="0" indent="0" algn="ctr">
                        <a:buNone/>
                      </a:pPr>
                      <a:r>
                        <a:rPr lang="zh-CN" altLang="en-US" sz="1050" u="none">
                          <a:latin typeface="黑体" charset="0"/>
                          <a:ea typeface="黑体" charset="0"/>
                        </a:rPr>
                        <a:t>很不满意</a:t>
                      </a:r>
                      <a:endParaRPr lang="zh-CN" altLang="en-US" sz="1050" u="none">
                        <a:latin typeface="黑体" charset="0"/>
                        <a:ea typeface="黑体" charset="0"/>
                      </a:endParaRPr>
                    </a:p>
                  </a:txBody>
                  <a:tcPr marL="0" marR="0" marT="0" marB="1">
                    <a:lnT w="12700">
                      <a:solidFill>
                        <a:schemeClr val="tx1"/>
                      </a:solidFill>
                      <a:prstDash val="solid"/>
                    </a:lnT>
                  </a:tcPr>
                </a:tc>
                <a:tc>
                  <a:txBody>
                    <a:bodyPr/>
                    <a:lstStyle/>
                    <a:p>
                      <a:pPr marL="0" indent="0" algn="ctr">
                        <a:buNone/>
                      </a:pPr>
                      <a:r>
                        <a:rPr lang="zh-CN" altLang="en-US" sz="1050" u="none">
                          <a:latin typeface="黑体" charset="0"/>
                          <a:ea typeface="黑体" charset="0"/>
                        </a:rPr>
                        <a:t>平均分</a:t>
                      </a:r>
                      <a:endParaRPr lang="zh-CN" altLang="en-US" sz="1050" u="none">
                        <a:latin typeface="黑体" charset="0"/>
                        <a:ea typeface="黑体" charset="0"/>
                      </a:endParaRPr>
                    </a:p>
                  </a:txBody>
                  <a:tcPr marL="0" marR="0" marT="0" marB="1">
                    <a:lnR w="12700">
                      <a:solidFill>
                        <a:schemeClr val="tx1"/>
                      </a:solidFill>
                      <a:prstDash val="solid"/>
                    </a:lnR>
                    <a:lnT w="12700">
                      <a:solidFill>
                        <a:schemeClr val="tx1"/>
                      </a:solidFill>
                      <a:prstDash val="solid"/>
                    </a:lnT>
                  </a:tcPr>
                </a:tc>
              </a:tr>
              <a:tr h="0">
                <a:tc>
                  <a:txBody>
                    <a:bodyPr/>
                    <a:lstStyle/>
                    <a:p>
                      <a:pPr marL="0" indent="0" algn="ctr">
                        <a:buNone/>
                      </a:pPr>
                      <a:r>
                        <a:rPr lang="zh-CN" altLang="en-US" sz="1050" u="none">
                          <a:latin typeface="黑体" charset="0"/>
                          <a:ea typeface="黑体" charset="0"/>
                        </a:rPr>
                        <a:t>会员注册</a:t>
                      </a:r>
                      <a:endParaRPr lang="zh-CN" altLang="en-US" sz="1050" u="none">
                        <a:latin typeface="黑体" charset="0"/>
                        <a:ea typeface="黑体" charset="0"/>
                      </a:endParaRPr>
                    </a:p>
                  </a:txBody>
                  <a:tcPr marL="0" marR="0" marT="0" marB="1">
                    <a:lnL w="12700">
                      <a:solidFill>
                        <a:schemeClr val="tx1"/>
                      </a:solidFill>
                      <a:prstDash val="solid"/>
                    </a:lnL>
                  </a:tcPr>
                </a:tc>
                <a:tc>
                  <a:txBody>
                    <a:bodyPr/>
                    <a:lstStyle/>
                    <a:p>
                      <a:pPr marL="0" indent="0" algn="ctr">
                        <a:buNone/>
                      </a:pPr>
                      <a:r>
                        <a:rPr lang="en-US" altLang="zh-CN" sz="1050" u="none">
                          <a:latin typeface="黑体" charset="0"/>
                          <a:ea typeface="黑体" charset="0"/>
                        </a:rPr>
                        <a:t>11(36.67%)</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15(50%)</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4(13.33%)</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0(0%)</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0(0%)</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1.77</a:t>
                      </a:r>
                      <a:endParaRPr lang="en-US" altLang="zh-CN" sz="1050" u="none">
                        <a:latin typeface="黑体" charset="0"/>
                        <a:ea typeface="黑体" charset="0"/>
                      </a:endParaRPr>
                    </a:p>
                  </a:txBody>
                  <a:tcPr marL="0" marR="0" marT="0" marB="1">
                    <a:lnR w="12700">
                      <a:solidFill>
                        <a:schemeClr val="tx1"/>
                      </a:solidFill>
                      <a:prstDash val="solid"/>
                    </a:lnR>
                  </a:tcPr>
                </a:tc>
              </a:tr>
              <a:tr h="0">
                <a:tc>
                  <a:txBody>
                    <a:bodyPr/>
                    <a:lstStyle/>
                    <a:p>
                      <a:pPr marL="0" indent="0" algn="ctr">
                        <a:buNone/>
                      </a:pPr>
                      <a:r>
                        <a:rPr lang="zh-CN" altLang="en-US" sz="1050" u="none">
                          <a:latin typeface="黑体" charset="0"/>
                          <a:ea typeface="黑体" charset="0"/>
                        </a:rPr>
                        <a:t>预约</a:t>
                      </a:r>
                      <a:endParaRPr lang="zh-CN" altLang="en-US" sz="1050" u="none">
                        <a:latin typeface="黑体" charset="0"/>
                        <a:ea typeface="黑体" charset="0"/>
                      </a:endParaRPr>
                    </a:p>
                  </a:txBody>
                  <a:tcPr marL="0" marR="0" marT="0" marB="1">
                    <a:lnL w="12700">
                      <a:solidFill>
                        <a:schemeClr val="tx1"/>
                      </a:solidFill>
                      <a:prstDash val="solid"/>
                    </a:lnL>
                  </a:tcPr>
                </a:tc>
                <a:tc>
                  <a:txBody>
                    <a:bodyPr/>
                    <a:lstStyle/>
                    <a:p>
                      <a:pPr marL="0" indent="0" algn="ctr">
                        <a:buNone/>
                      </a:pPr>
                      <a:r>
                        <a:rPr lang="en-US" altLang="zh-CN" sz="1050" u="none">
                          <a:latin typeface="黑体" charset="0"/>
                          <a:ea typeface="黑体" charset="0"/>
                        </a:rPr>
                        <a:t>2(6.67%)</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17(56.67%)</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9(30%)</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2(6.67%)</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0(0%)</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2.37</a:t>
                      </a:r>
                      <a:endParaRPr lang="en-US" altLang="zh-CN" sz="1050" u="none">
                        <a:latin typeface="黑体" charset="0"/>
                        <a:ea typeface="黑体" charset="0"/>
                      </a:endParaRPr>
                    </a:p>
                  </a:txBody>
                  <a:tcPr marL="0" marR="0" marT="0" marB="1">
                    <a:lnR w="12700">
                      <a:solidFill>
                        <a:schemeClr val="tx1"/>
                      </a:solidFill>
                      <a:prstDash val="solid"/>
                    </a:lnR>
                  </a:tcPr>
                </a:tc>
              </a:tr>
              <a:tr h="0">
                <a:tc>
                  <a:txBody>
                    <a:bodyPr/>
                    <a:lstStyle/>
                    <a:p>
                      <a:pPr marL="0" indent="0" algn="ctr">
                        <a:buNone/>
                      </a:pPr>
                      <a:r>
                        <a:rPr lang="zh-CN" altLang="en-US" sz="1050" u="none">
                          <a:latin typeface="黑体" charset="0"/>
                          <a:ea typeface="黑体" charset="0"/>
                        </a:rPr>
                        <a:t>取车</a:t>
                      </a:r>
                      <a:endParaRPr lang="zh-CN" altLang="en-US" sz="1050" u="none">
                        <a:latin typeface="黑体" charset="0"/>
                        <a:ea typeface="黑体" charset="0"/>
                      </a:endParaRPr>
                    </a:p>
                  </a:txBody>
                  <a:tcPr marL="0" marR="0" marT="0" marB="1">
                    <a:lnL w="12700">
                      <a:solidFill>
                        <a:schemeClr val="tx1"/>
                      </a:solidFill>
                      <a:prstDash val="solid"/>
                    </a:lnL>
                  </a:tcPr>
                </a:tc>
                <a:tc>
                  <a:txBody>
                    <a:bodyPr/>
                    <a:lstStyle/>
                    <a:p>
                      <a:pPr marL="0" indent="0" algn="ctr">
                        <a:buNone/>
                      </a:pPr>
                      <a:r>
                        <a:rPr lang="en-US" altLang="zh-CN" sz="1050" u="none">
                          <a:latin typeface="黑体" charset="0"/>
                          <a:ea typeface="黑体" charset="0"/>
                        </a:rPr>
                        <a:t>4(13.33%)</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17(56.67%)</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8(26.67%)</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1(3.33%)</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0(0%)</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2.2</a:t>
                      </a:r>
                      <a:endParaRPr lang="en-US" altLang="zh-CN" sz="1050" u="none">
                        <a:latin typeface="黑体" charset="0"/>
                        <a:ea typeface="黑体" charset="0"/>
                      </a:endParaRPr>
                    </a:p>
                  </a:txBody>
                  <a:tcPr marL="0" marR="0" marT="0" marB="1">
                    <a:lnR w="12700">
                      <a:solidFill>
                        <a:schemeClr val="tx1"/>
                      </a:solidFill>
                      <a:prstDash val="solid"/>
                    </a:lnR>
                  </a:tcPr>
                </a:tc>
              </a:tr>
              <a:tr h="0">
                <a:tc>
                  <a:txBody>
                    <a:bodyPr/>
                    <a:lstStyle/>
                    <a:p>
                      <a:pPr marL="0" indent="0" algn="ctr">
                        <a:buNone/>
                      </a:pPr>
                      <a:r>
                        <a:rPr lang="zh-CN" altLang="en-US" sz="1050" u="none">
                          <a:latin typeface="黑体" charset="0"/>
                          <a:ea typeface="黑体" charset="0"/>
                        </a:rPr>
                        <a:t>使用</a:t>
                      </a:r>
                      <a:endParaRPr lang="zh-CN" altLang="en-US" sz="1050" u="none">
                        <a:latin typeface="黑体" charset="0"/>
                        <a:ea typeface="黑体" charset="0"/>
                      </a:endParaRPr>
                    </a:p>
                  </a:txBody>
                  <a:tcPr marL="0" marR="0" marT="0" marB="1">
                    <a:lnL w="12700">
                      <a:solidFill>
                        <a:schemeClr val="tx1"/>
                      </a:solidFill>
                      <a:prstDash val="solid"/>
                    </a:lnL>
                  </a:tcPr>
                </a:tc>
                <a:tc>
                  <a:txBody>
                    <a:bodyPr/>
                    <a:lstStyle/>
                    <a:p>
                      <a:pPr marL="0" indent="0" algn="ctr">
                        <a:buNone/>
                      </a:pPr>
                      <a:r>
                        <a:rPr lang="en-US" altLang="zh-CN" sz="1050" u="none">
                          <a:latin typeface="黑体" charset="0"/>
                          <a:ea typeface="黑体" charset="0"/>
                        </a:rPr>
                        <a:t>3(10%)</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17(56.67%)</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8(26.67%)</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2(6.67%)</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0(0%)</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2.3</a:t>
                      </a:r>
                      <a:endParaRPr lang="en-US" altLang="zh-CN" sz="1050" u="none">
                        <a:latin typeface="黑体" charset="0"/>
                        <a:ea typeface="黑体" charset="0"/>
                      </a:endParaRPr>
                    </a:p>
                  </a:txBody>
                  <a:tcPr marL="0" marR="0" marT="0" marB="1">
                    <a:lnR w="12700">
                      <a:solidFill>
                        <a:schemeClr val="tx1"/>
                      </a:solidFill>
                      <a:prstDash val="solid"/>
                    </a:lnR>
                  </a:tcPr>
                </a:tc>
              </a:tr>
              <a:tr h="0">
                <a:tc>
                  <a:txBody>
                    <a:bodyPr/>
                    <a:lstStyle/>
                    <a:p>
                      <a:pPr marL="0" indent="0" algn="ctr">
                        <a:buNone/>
                      </a:pPr>
                      <a:r>
                        <a:rPr lang="zh-CN" altLang="en-US" sz="1050" u="none">
                          <a:latin typeface="黑体" charset="0"/>
                          <a:ea typeface="黑体" charset="0"/>
                        </a:rPr>
                        <a:t>充电</a:t>
                      </a:r>
                      <a:endParaRPr lang="zh-CN" altLang="en-US" sz="1050" u="none">
                        <a:latin typeface="黑体" charset="0"/>
                        <a:ea typeface="黑体" charset="0"/>
                      </a:endParaRPr>
                    </a:p>
                  </a:txBody>
                  <a:tcPr marL="0" marR="0" marT="0" marB="1">
                    <a:lnL w="12700">
                      <a:solidFill>
                        <a:schemeClr val="tx1"/>
                      </a:solidFill>
                      <a:prstDash val="solid"/>
                    </a:lnL>
                  </a:tcPr>
                </a:tc>
                <a:tc>
                  <a:txBody>
                    <a:bodyPr/>
                    <a:lstStyle/>
                    <a:p>
                      <a:pPr marL="0" indent="0" algn="ctr">
                        <a:buNone/>
                      </a:pPr>
                      <a:r>
                        <a:rPr lang="en-US" altLang="zh-CN" sz="1050" u="none">
                          <a:latin typeface="黑体" charset="0"/>
                          <a:ea typeface="黑体" charset="0"/>
                        </a:rPr>
                        <a:t>1(3.33%)</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17(56.67%)</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10(33.33%)</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1(3.33%)</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1(3.33%)</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2.47</a:t>
                      </a:r>
                      <a:endParaRPr lang="en-US" altLang="zh-CN" sz="1050" u="none">
                        <a:latin typeface="黑体" charset="0"/>
                        <a:ea typeface="黑体" charset="0"/>
                      </a:endParaRPr>
                    </a:p>
                  </a:txBody>
                  <a:tcPr marL="0" marR="0" marT="0" marB="1">
                    <a:lnR w="12700">
                      <a:solidFill>
                        <a:schemeClr val="tx1"/>
                      </a:solidFill>
                      <a:prstDash val="solid"/>
                    </a:lnR>
                  </a:tcPr>
                </a:tc>
              </a:tr>
              <a:tr h="0">
                <a:tc>
                  <a:txBody>
                    <a:bodyPr/>
                    <a:lstStyle/>
                    <a:p>
                      <a:pPr marL="0" indent="0" algn="ctr">
                        <a:buNone/>
                      </a:pPr>
                      <a:r>
                        <a:rPr lang="zh-CN" altLang="en-US" sz="1050" u="none">
                          <a:latin typeface="黑体" charset="0"/>
                          <a:ea typeface="黑体" charset="0"/>
                        </a:rPr>
                        <a:t>还车</a:t>
                      </a:r>
                      <a:endParaRPr lang="zh-CN" altLang="en-US" sz="1050" u="none">
                        <a:latin typeface="黑体" charset="0"/>
                        <a:ea typeface="黑体" charset="0"/>
                      </a:endParaRPr>
                    </a:p>
                  </a:txBody>
                  <a:tcPr marL="0" marR="0" marT="0" marB="1">
                    <a:lnL w="12700">
                      <a:solidFill>
                        <a:schemeClr val="tx1"/>
                      </a:solidFill>
                      <a:prstDash val="solid"/>
                    </a:lnL>
                  </a:tcPr>
                </a:tc>
                <a:tc>
                  <a:txBody>
                    <a:bodyPr/>
                    <a:lstStyle/>
                    <a:p>
                      <a:pPr marL="0" indent="0" algn="ctr">
                        <a:buNone/>
                      </a:pPr>
                      <a:r>
                        <a:rPr lang="en-US" altLang="zh-CN" sz="1050" u="none">
                          <a:latin typeface="黑体" charset="0"/>
                          <a:ea typeface="黑体" charset="0"/>
                        </a:rPr>
                        <a:t>5(16.67%)</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18(60%)</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4(13.33%)</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2(6.67%)</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1(3.33%)</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2.2</a:t>
                      </a:r>
                      <a:endParaRPr lang="en-US" altLang="zh-CN" sz="1050" u="none">
                        <a:latin typeface="黑体" charset="0"/>
                        <a:ea typeface="黑体" charset="0"/>
                      </a:endParaRPr>
                    </a:p>
                  </a:txBody>
                  <a:tcPr marL="0" marR="0" marT="0" marB="1">
                    <a:lnR w="12700">
                      <a:solidFill>
                        <a:schemeClr val="tx1"/>
                      </a:solidFill>
                      <a:prstDash val="solid"/>
                    </a:lnR>
                  </a:tcPr>
                </a:tc>
              </a:tr>
              <a:tr h="0">
                <a:tc>
                  <a:txBody>
                    <a:bodyPr/>
                    <a:lstStyle/>
                    <a:p>
                      <a:pPr marL="0" indent="0" algn="ctr">
                        <a:buNone/>
                      </a:pPr>
                      <a:r>
                        <a:rPr lang="zh-CN" altLang="en-US" sz="1050" u="none">
                          <a:latin typeface="黑体" charset="0"/>
                          <a:ea typeface="黑体" charset="0"/>
                        </a:rPr>
                        <a:t>支付方式</a:t>
                      </a:r>
                      <a:endParaRPr lang="zh-CN" altLang="en-US" sz="1050" u="none">
                        <a:latin typeface="黑体" charset="0"/>
                        <a:ea typeface="黑体" charset="0"/>
                      </a:endParaRPr>
                    </a:p>
                  </a:txBody>
                  <a:tcPr marL="0" marR="0" marT="0" marB="1">
                    <a:lnL w="12700">
                      <a:solidFill>
                        <a:schemeClr val="tx1"/>
                      </a:solidFill>
                      <a:prstDash val="solid"/>
                    </a:lnL>
                  </a:tcPr>
                </a:tc>
                <a:tc>
                  <a:txBody>
                    <a:bodyPr/>
                    <a:lstStyle/>
                    <a:p>
                      <a:pPr marL="0" indent="0" algn="ctr">
                        <a:buNone/>
                      </a:pPr>
                      <a:r>
                        <a:rPr lang="en-US" altLang="zh-CN" sz="1050" u="none">
                          <a:latin typeface="黑体" charset="0"/>
                          <a:ea typeface="黑体" charset="0"/>
                        </a:rPr>
                        <a:t>13(43.33%)</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12(40%)</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5(16.67%)</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0(0%)</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0(0%)</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1.73</a:t>
                      </a:r>
                      <a:endParaRPr lang="en-US" altLang="zh-CN" sz="1050" u="none">
                        <a:latin typeface="黑体" charset="0"/>
                        <a:ea typeface="黑体" charset="0"/>
                      </a:endParaRPr>
                    </a:p>
                  </a:txBody>
                  <a:tcPr marL="0" marR="0" marT="0" marB="1">
                    <a:lnR w="12700">
                      <a:solidFill>
                        <a:schemeClr val="tx1"/>
                      </a:solidFill>
                      <a:prstDash val="solid"/>
                    </a:lnR>
                  </a:tcPr>
                </a:tc>
              </a:tr>
              <a:tr h="0">
                <a:tc>
                  <a:txBody>
                    <a:bodyPr/>
                    <a:lstStyle/>
                    <a:p>
                      <a:pPr marL="0" indent="0" algn="ctr">
                        <a:buNone/>
                      </a:pPr>
                      <a:r>
                        <a:rPr lang="zh-CN" altLang="en-US" sz="1050" u="none">
                          <a:latin typeface="黑体" charset="0"/>
                          <a:ea typeface="黑体" charset="0"/>
                        </a:rPr>
                        <a:t>租赁价格</a:t>
                      </a:r>
                      <a:endParaRPr lang="zh-CN" altLang="en-US" sz="1050" u="none">
                        <a:latin typeface="黑体" charset="0"/>
                        <a:ea typeface="黑体" charset="0"/>
                      </a:endParaRPr>
                    </a:p>
                  </a:txBody>
                  <a:tcPr marL="0" marR="0" marT="0" marB="1">
                    <a:lnL w="12700">
                      <a:solidFill>
                        <a:schemeClr val="tx1"/>
                      </a:solidFill>
                      <a:prstDash val="solid"/>
                    </a:lnL>
                  </a:tcPr>
                </a:tc>
                <a:tc>
                  <a:txBody>
                    <a:bodyPr/>
                    <a:lstStyle/>
                    <a:p>
                      <a:pPr marL="0" indent="0" algn="ctr">
                        <a:buNone/>
                      </a:pPr>
                      <a:r>
                        <a:rPr lang="en-US" altLang="zh-CN" sz="1050" u="none">
                          <a:latin typeface="黑体" charset="0"/>
                          <a:ea typeface="黑体" charset="0"/>
                        </a:rPr>
                        <a:t>3(10%)</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13(43.33%)</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9(30%)</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4(13.33%)</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1(3.33%)</a:t>
                      </a:r>
                      <a:endParaRPr lang="en-US" altLang="zh-CN" sz="1050" u="none">
                        <a:latin typeface="黑体" charset="0"/>
                        <a:ea typeface="黑体" charset="0"/>
                      </a:endParaRPr>
                    </a:p>
                  </a:txBody>
                  <a:tcPr marL="0" marR="0" marT="0" marB="1"/>
                </a:tc>
                <a:tc>
                  <a:txBody>
                    <a:bodyPr/>
                    <a:lstStyle/>
                    <a:p>
                      <a:pPr marL="0" indent="0" algn="ctr">
                        <a:buNone/>
                      </a:pPr>
                      <a:r>
                        <a:rPr lang="en-US" altLang="zh-CN" sz="1050" u="none">
                          <a:latin typeface="黑体" charset="0"/>
                          <a:ea typeface="黑体" charset="0"/>
                        </a:rPr>
                        <a:t>2.57</a:t>
                      </a:r>
                      <a:endParaRPr lang="en-US" altLang="zh-CN" sz="1050" u="none">
                        <a:latin typeface="黑体" charset="0"/>
                        <a:ea typeface="黑体" charset="0"/>
                      </a:endParaRPr>
                    </a:p>
                  </a:txBody>
                  <a:tcPr marL="0" marR="0" marT="0" marB="1">
                    <a:lnR w="12700">
                      <a:solidFill>
                        <a:schemeClr val="tx1"/>
                      </a:solidFill>
                      <a:prstDash val="solid"/>
                    </a:lnR>
                  </a:tcPr>
                </a:tc>
              </a:tr>
              <a:tr h="0">
                <a:tc>
                  <a:txBody>
                    <a:bodyPr/>
                    <a:lstStyle/>
                    <a:p>
                      <a:pPr marL="0" indent="0" algn="ctr">
                        <a:buNone/>
                      </a:pPr>
                      <a:r>
                        <a:rPr lang="zh-CN" altLang="en-US" sz="1050" u="none">
                          <a:latin typeface="黑体" charset="0"/>
                          <a:ea typeface="黑体" charset="0"/>
                        </a:rPr>
                        <a:t>总体</a:t>
                      </a:r>
                      <a:endParaRPr lang="zh-CN" altLang="en-US" sz="1050" u="none">
                        <a:latin typeface="黑体" charset="0"/>
                        <a:ea typeface="黑体" charset="0"/>
                      </a:endParaRPr>
                    </a:p>
                  </a:txBody>
                  <a:tcPr marL="0" marR="0" marT="0" marB="1">
                    <a:lnL w="12700">
                      <a:solidFill>
                        <a:schemeClr val="tx1"/>
                      </a:solidFill>
                      <a:prstDash val="solid"/>
                    </a:lnL>
                    <a:lnB w="12700">
                      <a:solidFill>
                        <a:schemeClr val="tx1"/>
                      </a:solidFill>
                      <a:prstDash val="solid"/>
                    </a:lnB>
                  </a:tcPr>
                </a:tc>
                <a:tc>
                  <a:txBody>
                    <a:bodyPr/>
                    <a:lstStyle/>
                    <a:p>
                      <a:pPr marL="0" indent="0" algn="ctr">
                        <a:buNone/>
                      </a:pPr>
                      <a:r>
                        <a:rPr lang="en-US" altLang="zh-CN" sz="1050" u="none">
                          <a:latin typeface="黑体" charset="0"/>
                          <a:ea typeface="黑体" charset="0"/>
                        </a:rPr>
                        <a:t>3(10%)</a:t>
                      </a:r>
                      <a:endParaRPr lang="en-US" altLang="zh-CN" sz="1050" u="none">
                        <a:latin typeface="黑体" charset="0"/>
                        <a:ea typeface="黑体" charset="0"/>
                      </a:endParaRPr>
                    </a:p>
                  </a:txBody>
                  <a:tcPr marL="0" marR="0" marT="0" marB="1">
                    <a:lnB w="12700">
                      <a:solidFill>
                        <a:schemeClr val="tx1"/>
                      </a:solidFill>
                      <a:prstDash val="solid"/>
                    </a:lnB>
                  </a:tcPr>
                </a:tc>
                <a:tc>
                  <a:txBody>
                    <a:bodyPr/>
                    <a:lstStyle/>
                    <a:p>
                      <a:pPr marL="0" indent="0" algn="ctr">
                        <a:buNone/>
                      </a:pPr>
                      <a:r>
                        <a:rPr lang="en-US" altLang="zh-CN" sz="1050" u="none">
                          <a:latin typeface="黑体" charset="0"/>
                          <a:ea typeface="黑体" charset="0"/>
                        </a:rPr>
                        <a:t>24(80%)</a:t>
                      </a:r>
                      <a:endParaRPr lang="en-US" altLang="zh-CN" sz="1050" u="none">
                        <a:latin typeface="黑体" charset="0"/>
                        <a:ea typeface="黑体" charset="0"/>
                      </a:endParaRPr>
                    </a:p>
                  </a:txBody>
                  <a:tcPr marL="0" marR="0" marT="0" marB="1">
                    <a:lnB w="12700">
                      <a:solidFill>
                        <a:schemeClr val="tx1"/>
                      </a:solidFill>
                      <a:prstDash val="solid"/>
                    </a:lnB>
                  </a:tcPr>
                </a:tc>
                <a:tc>
                  <a:txBody>
                    <a:bodyPr/>
                    <a:lstStyle/>
                    <a:p>
                      <a:pPr marL="0" indent="0" algn="ctr">
                        <a:buNone/>
                      </a:pPr>
                      <a:r>
                        <a:rPr lang="en-US" altLang="zh-CN" sz="1050" u="none">
                          <a:latin typeface="黑体" charset="0"/>
                          <a:ea typeface="黑体" charset="0"/>
                        </a:rPr>
                        <a:t>2(6.67%)</a:t>
                      </a:r>
                      <a:endParaRPr lang="en-US" altLang="zh-CN" sz="1050" u="none">
                        <a:latin typeface="黑体" charset="0"/>
                        <a:ea typeface="黑体" charset="0"/>
                      </a:endParaRPr>
                    </a:p>
                  </a:txBody>
                  <a:tcPr marL="0" marR="0" marT="0" marB="1">
                    <a:lnB w="12700">
                      <a:solidFill>
                        <a:schemeClr val="tx1"/>
                      </a:solidFill>
                      <a:prstDash val="solid"/>
                    </a:lnB>
                  </a:tcPr>
                </a:tc>
                <a:tc>
                  <a:txBody>
                    <a:bodyPr/>
                    <a:lstStyle/>
                    <a:p>
                      <a:pPr marL="0" indent="0" algn="ctr">
                        <a:buNone/>
                      </a:pPr>
                      <a:r>
                        <a:rPr lang="en-US" altLang="zh-CN" sz="1050" u="none">
                          <a:latin typeface="黑体" charset="0"/>
                          <a:ea typeface="黑体" charset="0"/>
                        </a:rPr>
                        <a:t>1(3.33%)</a:t>
                      </a:r>
                      <a:endParaRPr lang="en-US" altLang="zh-CN" sz="1050" u="none">
                        <a:latin typeface="黑体" charset="0"/>
                        <a:ea typeface="黑体" charset="0"/>
                      </a:endParaRPr>
                    </a:p>
                  </a:txBody>
                  <a:tcPr marL="0" marR="0" marT="0" marB="1">
                    <a:lnB w="12700">
                      <a:solidFill>
                        <a:schemeClr val="tx1"/>
                      </a:solidFill>
                      <a:prstDash val="solid"/>
                    </a:lnB>
                  </a:tcPr>
                </a:tc>
                <a:tc>
                  <a:txBody>
                    <a:bodyPr/>
                    <a:lstStyle/>
                    <a:p>
                      <a:pPr marL="0" indent="0" algn="ctr">
                        <a:buNone/>
                      </a:pPr>
                      <a:r>
                        <a:rPr lang="en-US" altLang="zh-CN" sz="1050" u="none">
                          <a:latin typeface="黑体" charset="0"/>
                          <a:ea typeface="黑体" charset="0"/>
                        </a:rPr>
                        <a:t>0(0%)</a:t>
                      </a:r>
                      <a:endParaRPr lang="en-US" altLang="zh-CN" sz="1050" u="none">
                        <a:latin typeface="黑体" charset="0"/>
                        <a:ea typeface="黑体" charset="0"/>
                      </a:endParaRPr>
                    </a:p>
                  </a:txBody>
                  <a:tcPr marL="0" marR="0" marT="0" marB="1">
                    <a:lnB w="12700">
                      <a:solidFill>
                        <a:schemeClr val="tx1"/>
                      </a:solidFill>
                      <a:prstDash val="solid"/>
                    </a:lnB>
                  </a:tcPr>
                </a:tc>
                <a:tc>
                  <a:txBody>
                    <a:bodyPr/>
                    <a:lstStyle/>
                    <a:p>
                      <a:pPr marL="0" indent="0" algn="ctr">
                        <a:buNone/>
                      </a:pPr>
                      <a:r>
                        <a:rPr lang="en-US" altLang="zh-CN" sz="1050" u="none">
                          <a:latin typeface="黑体" charset="0"/>
                          <a:ea typeface="黑体" charset="0"/>
                        </a:rPr>
                        <a:t>2.03</a:t>
                      </a:r>
                      <a:endParaRPr lang="en-US" altLang="zh-CN" sz="1050" u="none">
                        <a:latin typeface="黑体" charset="0"/>
                        <a:ea typeface="黑体" charset="0"/>
                      </a:endParaRPr>
                    </a:p>
                  </a:txBody>
                  <a:tcPr marL="0" marR="0" marT="0" marB="1">
                    <a:lnR w="12700">
                      <a:solidFill>
                        <a:schemeClr val="tx1"/>
                      </a:solidFill>
                      <a:prstDash val="solid"/>
                    </a:lnR>
                    <a:lnB w="12700">
                      <a:solidFill>
                        <a:schemeClr val="tx1"/>
                      </a:solidFill>
                      <a:prstDash val="solid"/>
                    </a:lnB>
                  </a:tcPr>
                </a:tc>
              </a:tr>
            </a:tbl>
          </a:graphicData>
        </a:graphic>
      </p:graphicFrame>
      <p:sp>
        <p:nvSpPr>
          <p:cNvPr id="4" name="TextBox 20"/>
          <p:cNvSpPr txBox="1"/>
          <p:nvPr/>
        </p:nvSpPr>
        <p:spPr>
          <a:xfrm>
            <a:off x="396875" y="4300220"/>
            <a:ext cx="4957445" cy="1178560"/>
          </a:xfrm>
          <a:prstGeom prst="rect">
            <a:avLst/>
          </a:prstGeom>
          <a:noFill/>
        </p:spPr>
        <p:txBody>
          <a:bodyPr wrap="square" rtlCol="0">
            <a:spAutoFit/>
          </a:bodyPr>
          <a:lstStyle/>
          <a:p>
            <a:pPr marL="171450" indent="-171450">
              <a:lnSpc>
                <a:spcPct val="130000"/>
              </a:lnSpc>
              <a:buFont typeface="Arial" pitchFamily="34" charset="0"/>
              <a:buChar char="•"/>
            </a:pPr>
            <a:r>
              <a:rPr lang="zh-CN" sz="900" dirty="0">
                <a:latin typeface="黑体" pitchFamily="49" charset="-122"/>
                <a:ea typeface="黑体" pitchFamily="49" charset="-122"/>
              </a:rPr>
              <a:t>满意度调查表则可以看出在租借车的各个环节使用者满意度的差别，其中满意度最高的是支付方式（第三方支付平台符合现在人们的消费习惯）以及会员注册（注册仅需要手机号，驾驶证照片等信息很方便）。</a:t>
            </a:r>
            <a:endParaRPr lang="zh-CN" sz="900" dirty="0">
              <a:latin typeface="黑体" pitchFamily="49" charset="-122"/>
              <a:ea typeface="黑体" pitchFamily="49" charset="-122"/>
            </a:endParaRPr>
          </a:p>
          <a:p>
            <a:pPr marL="171450" indent="-171450">
              <a:lnSpc>
                <a:spcPct val="130000"/>
              </a:lnSpc>
              <a:buFont typeface="Arial" pitchFamily="34" charset="0"/>
              <a:buChar char="•"/>
            </a:pPr>
            <a:r>
              <a:rPr lang="zh-CN" sz="900" dirty="0">
                <a:latin typeface="黑体" pitchFamily="49" charset="-122"/>
                <a:ea typeface="黑体" pitchFamily="49" charset="-122"/>
              </a:rPr>
              <a:t>满意度最低的是充电以及租赁价格，与期待有一定的差距。</a:t>
            </a:r>
            <a:endParaRPr lang="zh-CN" sz="900" dirty="0">
              <a:latin typeface="黑体" pitchFamily="49" charset="-122"/>
              <a:ea typeface="黑体" pitchFamily="49" charset="-122"/>
            </a:endParaRPr>
          </a:p>
          <a:p>
            <a:pPr marL="171450" indent="-171450">
              <a:lnSpc>
                <a:spcPct val="130000"/>
              </a:lnSpc>
              <a:buFont typeface="Arial" pitchFamily="34" charset="0"/>
              <a:buChar char="•"/>
            </a:pPr>
            <a:endParaRPr lang="zh-CN" sz="900" dirty="0">
              <a:latin typeface="黑体" pitchFamily="49" charset="-122"/>
              <a:ea typeface="黑体" pitchFamily="49" charset="-122"/>
            </a:endParaRPr>
          </a:p>
          <a:p>
            <a:pPr marL="171450" indent="-171450">
              <a:lnSpc>
                <a:spcPct val="130000"/>
              </a:lnSpc>
              <a:buFont typeface="Arial" pitchFamily="34" charset="0"/>
              <a:buChar char="•"/>
            </a:pPr>
            <a:endParaRPr lang="zh-CN" sz="1000" dirty="0">
              <a:latin typeface="黑体" pitchFamily="49" charset="-122"/>
              <a:ea typeface="黑体"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64403" y="1242029"/>
            <a:ext cx="1853898" cy="1626226"/>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4403" y="2931790"/>
            <a:ext cx="1853898" cy="16262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771" y="2499742"/>
            <a:ext cx="2376262" cy="20844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23528" y="339502"/>
            <a:ext cx="1554480" cy="365760"/>
          </a:xfrm>
          <a:prstGeom prst="rect">
            <a:avLst/>
          </a:prstGeom>
          <a:noFill/>
        </p:spPr>
        <p:txBody>
          <a:bodyPr wrap="none" rtlCol="0">
            <a:spAutoFit/>
          </a:bodyPr>
          <a:lstStyle/>
          <a:p>
            <a:r>
              <a:rPr lang="en-US" altLang="zh-CN" dirty="0">
                <a:latin typeface="黑体" pitchFamily="49" charset="-122"/>
                <a:ea typeface="黑体" pitchFamily="49" charset="-122"/>
              </a:rPr>
              <a:t>4 </a:t>
            </a:r>
            <a:r>
              <a:rPr lang="zh-CN" altLang="en-US" dirty="0">
                <a:latin typeface="黑体" pitchFamily="49" charset="-122"/>
                <a:ea typeface="黑体" pitchFamily="49" charset="-122"/>
              </a:rPr>
              <a:t>问卷分析：</a:t>
            </a:r>
            <a:endParaRPr lang="zh-CN" altLang="en-US" dirty="0">
              <a:latin typeface="黑体" pitchFamily="49" charset="-122"/>
              <a:ea typeface="黑体" pitchFamily="49" charset="-122"/>
            </a:endParaRPr>
          </a:p>
        </p:txBody>
      </p:sp>
      <p:sp>
        <p:nvSpPr>
          <p:cNvPr id="3" name="TextBox 2"/>
          <p:cNvSpPr txBox="1"/>
          <p:nvPr/>
        </p:nvSpPr>
        <p:spPr>
          <a:xfrm>
            <a:off x="728283" y="843558"/>
            <a:ext cx="2159566" cy="307777"/>
          </a:xfrm>
          <a:prstGeom prst="rect">
            <a:avLst/>
          </a:prstGeom>
          <a:noFill/>
        </p:spPr>
        <p:txBody>
          <a:bodyPr wrap="none" rtlCol="0">
            <a:spAutoFit/>
          </a:bodyPr>
          <a:lstStyle/>
          <a:p>
            <a:r>
              <a:rPr lang="zh-CN" altLang="en-US" sz="1400" dirty="0">
                <a:latin typeface="黑体" pitchFamily="49" charset="-122"/>
                <a:ea typeface="黑体" pitchFamily="49" charset="-122"/>
              </a:rPr>
              <a:t>电动车分时租赁站点分析</a:t>
            </a:r>
            <a:endParaRPr lang="zh-CN" altLang="en-US" sz="1400" dirty="0">
              <a:latin typeface="黑体" pitchFamily="49" charset="-122"/>
              <a:ea typeface="黑体" pitchFamily="49" charset="-122"/>
            </a:endParaRPr>
          </a:p>
        </p:txBody>
      </p:sp>
      <p:sp>
        <p:nvSpPr>
          <p:cNvPr id="4" name="矩形 3"/>
          <p:cNvSpPr/>
          <p:nvPr/>
        </p:nvSpPr>
        <p:spPr>
          <a:xfrm>
            <a:off x="933793" y="4587974"/>
            <a:ext cx="2236510" cy="246221"/>
          </a:xfrm>
          <a:prstGeom prst="rect">
            <a:avLst/>
          </a:prstGeom>
        </p:spPr>
        <p:txBody>
          <a:bodyPr wrap="none">
            <a:spAutoFit/>
          </a:bodyPr>
          <a:lstStyle/>
          <a:p>
            <a:r>
              <a:rPr lang="zh-CN" altLang="zh-CN" sz="1000" dirty="0">
                <a:latin typeface="黑体" pitchFamily="49" charset="-122"/>
                <a:ea typeface="黑体" pitchFamily="49" charset="-122"/>
              </a:rPr>
              <a:t>电动汽车取还车站点的分布满意程度</a:t>
            </a:r>
            <a:endParaRPr lang="zh-CN" altLang="en-US" sz="1000" dirty="0">
              <a:latin typeface="黑体" pitchFamily="49" charset="-122"/>
              <a:ea typeface="黑体" pitchFamily="49" charset="-122"/>
            </a:endParaRPr>
          </a:p>
        </p:txBody>
      </p:sp>
      <p:sp>
        <p:nvSpPr>
          <p:cNvPr id="6" name="矩形 5"/>
          <p:cNvSpPr/>
          <p:nvPr/>
        </p:nvSpPr>
        <p:spPr>
          <a:xfrm>
            <a:off x="3679225" y="1275606"/>
            <a:ext cx="1467068" cy="246221"/>
          </a:xfrm>
          <a:prstGeom prst="rect">
            <a:avLst/>
          </a:prstGeom>
        </p:spPr>
        <p:txBody>
          <a:bodyPr wrap="none">
            <a:spAutoFit/>
          </a:bodyPr>
          <a:lstStyle/>
          <a:p>
            <a:r>
              <a:rPr lang="zh-CN" altLang="zh-CN" sz="1000" dirty="0">
                <a:latin typeface="黑体" pitchFamily="49" charset="-122"/>
                <a:ea typeface="黑体" pitchFamily="49" charset="-122"/>
              </a:rPr>
              <a:t>步行到取车站点的时间</a:t>
            </a:r>
            <a:endParaRPr lang="zh-CN" altLang="en-US" sz="1000" dirty="0">
              <a:latin typeface="黑体" pitchFamily="49" charset="-122"/>
              <a:ea typeface="黑体" pitchFamily="49" charset="-122"/>
            </a:endParaRPr>
          </a:p>
        </p:txBody>
      </p:sp>
      <p:sp>
        <p:nvSpPr>
          <p:cNvPr id="5" name="矩形 4"/>
          <p:cNvSpPr/>
          <p:nvPr/>
        </p:nvSpPr>
        <p:spPr>
          <a:xfrm>
            <a:off x="3550984" y="4587974"/>
            <a:ext cx="1595309" cy="246221"/>
          </a:xfrm>
          <a:prstGeom prst="rect">
            <a:avLst/>
          </a:prstGeom>
        </p:spPr>
        <p:txBody>
          <a:bodyPr wrap="none">
            <a:spAutoFit/>
          </a:bodyPr>
          <a:lstStyle/>
          <a:p>
            <a:r>
              <a:rPr lang="zh-CN" altLang="zh-CN" sz="1000" dirty="0">
                <a:latin typeface="黑体" pitchFamily="49" charset="-122"/>
                <a:ea typeface="黑体" pitchFamily="49" charset="-122"/>
              </a:rPr>
              <a:t>租赁网点应该补充设置</a:t>
            </a:r>
            <a:r>
              <a:rPr lang="zh-CN" altLang="en-US" sz="1000" dirty="0">
                <a:latin typeface="黑体" pitchFamily="49" charset="-122"/>
                <a:ea typeface="黑体" pitchFamily="49" charset="-122"/>
              </a:rPr>
              <a:t>于</a:t>
            </a:r>
            <a:endParaRPr lang="zh-CN" altLang="en-US" sz="1000" dirty="0">
              <a:latin typeface="黑体" pitchFamily="49" charset="-122"/>
              <a:ea typeface="黑体" pitchFamily="49" charset="-122"/>
            </a:endParaRPr>
          </a:p>
        </p:txBody>
      </p:sp>
      <p:pic>
        <p:nvPicPr>
          <p:cNvPr id="10" name="Picture 10"/>
          <p:cNvPicPr>
            <a:picLocks noChangeAspect="1" noChangeArrowheads="1"/>
          </p:cNvPicPr>
          <p:nvPr/>
        </p:nvPicPr>
        <p:blipFill rotWithShape="1">
          <a:blip r:embed="rId4">
            <a:extLst>
              <a:ext uri="{28A0092B-C50C-407E-A947-70E740481C1C}">
                <a14:useLocalDpi xmlns:a14="http://schemas.microsoft.com/office/drawing/2010/main" val="0"/>
              </a:ext>
            </a:extLst>
          </a:blip>
          <a:srcRect t="21923" b="22530"/>
          <a:stretch>
            <a:fillRect/>
          </a:stretch>
        </p:blipFill>
        <p:spPr bwMode="auto">
          <a:xfrm>
            <a:off x="801771" y="1242028"/>
            <a:ext cx="2372592" cy="114287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2216196" y="2062506"/>
            <a:ext cx="954107" cy="246221"/>
          </a:xfrm>
          <a:prstGeom prst="rect">
            <a:avLst/>
          </a:prstGeom>
        </p:spPr>
        <p:txBody>
          <a:bodyPr wrap="none">
            <a:spAutoFit/>
          </a:bodyPr>
          <a:lstStyle/>
          <a:p>
            <a:r>
              <a:rPr lang="zh-CN" altLang="zh-CN" sz="1000" dirty="0">
                <a:latin typeface="黑体" pitchFamily="49" charset="-122"/>
                <a:ea typeface="黑体" pitchFamily="49" charset="-122"/>
              </a:rPr>
              <a:t>租车看重因素</a:t>
            </a:r>
            <a:endParaRPr lang="zh-CN" altLang="en-US" sz="1000" dirty="0">
              <a:latin typeface="黑体" pitchFamily="49" charset="-122"/>
              <a:ea typeface="黑体" pitchFamily="49" charset="-122"/>
            </a:endParaRPr>
          </a:p>
        </p:txBody>
      </p:sp>
      <p:sp>
        <p:nvSpPr>
          <p:cNvPr id="21" name="TextBox 20"/>
          <p:cNvSpPr txBox="1"/>
          <p:nvPr/>
        </p:nvSpPr>
        <p:spPr>
          <a:xfrm>
            <a:off x="5436235" y="1203960"/>
            <a:ext cx="2898775" cy="3657600"/>
          </a:xfrm>
          <a:prstGeom prst="rect">
            <a:avLst/>
          </a:prstGeom>
          <a:noFill/>
        </p:spPr>
        <p:txBody>
          <a:bodyPr wrap="square" rtlCol="0">
            <a:spAutoFit/>
          </a:bodyPr>
          <a:lstStyle/>
          <a:p>
            <a:pPr marL="171450" indent="-171450">
              <a:lnSpc>
                <a:spcPct val="130000"/>
              </a:lnSpc>
              <a:buFont typeface="Arial" pitchFamily="34" charset="0"/>
              <a:buChar char="•"/>
            </a:pPr>
            <a:r>
              <a:rPr lang="zh-CN" sz="1000" dirty="0">
                <a:latin typeface="黑体" pitchFamily="49" charset="-122"/>
                <a:ea typeface="黑体" pitchFamily="49" charset="-122"/>
              </a:rPr>
              <a:t>作为规划专业的学生，对城市空间这类问题最感兴趣。对于电动车分时租赁来说，其站点布局与城市空间有着紧密的联系。</a:t>
            </a:r>
            <a:endParaRPr lang="zh-CN" sz="1000" dirty="0">
              <a:latin typeface="黑体" pitchFamily="49" charset="-122"/>
              <a:ea typeface="黑体" pitchFamily="49" charset="-122"/>
            </a:endParaRPr>
          </a:p>
          <a:p>
            <a:pPr marL="171450" indent="-171450">
              <a:lnSpc>
                <a:spcPct val="130000"/>
              </a:lnSpc>
              <a:buFont typeface="Arial" pitchFamily="34" charset="0"/>
              <a:buChar char="•"/>
            </a:pPr>
            <a:r>
              <a:rPr lang="zh-CN" sz="1000" dirty="0">
                <a:latin typeface="黑体" pitchFamily="49" charset="-122"/>
                <a:ea typeface="黑体" pitchFamily="49" charset="-122"/>
              </a:rPr>
              <a:t>对电动车的站点进行了较多的思考。针对</a:t>
            </a:r>
            <a:r>
              <a:rPr lang="en-US" altLang="zh-CN" sz="1000" dirty="0">
                <a:latin typeface="黑体" pitchFamily="49" charset="-122"/>
                <a:ea typeface="黑体" pitchFamily="49" charset="-122"/>
              </a:rPr>
              <a:t>30</a:t>
            </a:r>
            <a:r>
              <a:rPr lang="zh-CN" altLang="en-US" sz="1000" dirty="0">
                <a:latin typeface="黑体" pitchFamily="49" charset="-122"/>
                <a:ea typeface="黑体" pitchFamily="49" charset="-122"/>
              </a:rPr>
              <a:t>份样本数据进行分析。</a:t>
            </a:r>
            <a:endParaRPr lang="zh-CN" altLang="en-US" sz="1000" dirty="0">
              <a:latin typeface="黑体" pitchFamily="49" charset="-122"/>
              <a:ea typeface="黑体" pitchFamily="49" charset="-122"/>
            </a:endParaRPr>
          </a:p>
          <a:p>
            <a:pPr marL="171450" indent="-171450">
              <a:lnSpc>
                <a:spcPct val="130000"/>
              </a:lnSpc>
              <a:buFont typeface="Arial" pitchFamily="34" charset="0"/>
              <a:buChar char="•"/>
            </a:pPr>
            <a:endParaRPr lang="zh-CN" sz="1000" dirty="0">
              <a:latin typeface="黑体" pitchFamily="49" charset="-122"/>
              <a:ea typeface="黑体" pitchFamily="49" charset="-122"/>
            </a:endParaRPr>
          </a:p>
          <a:p>
            <a:pPr marL="171450" indent="-171450">
              <a:lnSpc>
                <a:spcPct val="130000"/>
              </a:lnSpc>
              <a:buFont typeface="Arial" pitchFamily="34" charset="0"/>
              <a:buChar char="•"/>
            </a:pPr>
            <a:r>
              <a:rPr lang="zh-CN" sz="1000" dirty="0">
                <a:latin typeface="黑体" pitchFamily="49" charset="-122"/>
                <a:ea typeface="黑体" pitchFamily="49" charset="-122"/>
              </a:rPr>
              <a:t>在对使用者租车影响因素的调研中，占比最大的因素便是租车网点的分布。可见网点的空间布局对电动车的使用有和很大的影响。</a:t>
            </a:r>
            <a:endParaRPr lang="zh-CN" sz="1000" dirty="0">
              <a:latin typeface="黑体" pitchFamily="49" charset="-122"/>
              <a:ea typeface="黑体" pitchFamily="49" charset="-122"/>
            </a:endParaRPr>
          </a:p>
          <a:p>
            <a:pPr marL="171450" indent="-171450">
              <a:lnSpc>
                <a:spcPct val="130000"/>
              </a:lnSpc>
              <a:buFont typeface="Arial" pitchFamily="34" charset="0"/>
              <a:buChar char="•"/>
            </a:pPr>
            <a:r>
              <a:rPr lang="en-US" altLang="zh-CN" sz="1000" dirty="0">
                <a:latin typeface="黑体" pitchFamily="49" charset="-122"/>
                <a:ea typeface="黑体" pitchFamily="49" charset="-122"/>
              </a:rPr>
              <a:t>50%</a:t>
            </a:r>
            <a:r>
              <a:rPr lang="zh-CN" altLang="en-US" sz="1000" dirty="0">
                <a:latin typeface="黑体" pitchFamily="49" charset="-122"/>
                <a:ea typeface="黑体" pitchFamily="49" charset="-122"/>
              </a:rPr>
              <a:t>的使用者步行到取车站点需要</a:t>
            </a:r>
            <a:r>
              <a:rPr lang="en-US" altLang="zh-CN" sz="1000" dirty="0">
                <a:latin typeface="黑体" pitchFamily="49" charset="-122"/>
                <a:ea typeface="黑体" pitchFamily="49" charset="-122"/>
              </a:rPr>
              <a:t>5-10</a:t>
            </a:r>
            <a:r>
              <a:rPr lang="zh-CN" altLang="en-US" sz="1000" dirty="0">
                <a:latin typeface="黑体" pitchFamily="49" charset="-122"/>
                <a:ea typeface="黑体" pitchFamily="49" charset="-122"/>
              </a:rPr>
              <a:t>分钟，满意程度较高。目前站点的布局在一定程度上可以</a:t>
            </a:r>
            <a:r>
              <a:rPr lang="zh-CN" altLang="en-US" sz="1000" dirty="0">
                <a:solidFill>
                  <a:schemeClr val="accent2">
                    <a:lumMod val="50000"/>
                  </a:schemeClr>
                </a:solidFill>
                <a:latin typeface="黑体" pitchFamily="49" charset="-122"/>
                <a:ea typeface="黑体" pitchFamily="49" charset="-122"/>
              </a:rPr>
              <a:t>达到使用者的预期</a:t>
            </a:r>
            <a:r>
              <a:rPr lang="zh-CN" altLang="en-US" sz="1000" dirty="0">
                <a:latin typeface="黑体" pitchFamily="49" charset="-122"/>
                <a:ea typeface="黑体" pitchFamily="49" charset="-122"/>
              </a:rPr>
              <a:t>，但同时也存在这样一个问题</a:t>
            </a:r>
            <a:r>
              <a:rPr lang="en-US" altLang="zh-CN" sz="1000" dirty="0">
                <a:latin typeface="黑体" pitchFamily="49" charset="-122"/>
                <a:ea typeface="黑体" pitchFamily="49" charset="-122"/>
              </a:rPr>
              <a:t>——</a:t>
            </a:r>
            <a:r>
              <a:rPr lang="zh-CN" altLang="en-US" sz="1000" dirty="0">
                <a:latin typeface="黑体" pitchFamily="49" charset="-122"/>
                <a:ea typeface="黑体" pitchFamily="49" charset="-122"/>
              </a:rPr>
              <a:t>认为</a:t>
            </a:r>
            <a:r>
              <a:rPr lang="zh-CN" altLang="en-US" sz="1000" dirty="0">
                <a:solidFill>
                  <a:schemeClr val="accent2">
                    <a:lumMod val="50000"/>
                  </a:schemeClr>
                </a:solidFill>
                <a:latin typeface="黑体" pitchFamily="49" charset="-122"/>
                <a:ea typeface="黑体" pitchFamily="49" charset="-122"/>
              </a:rPr>
              <a:t>站点分布不满意的市民不会选择电动汽车</a:t>
            </a:r>
            <a:r>
              <a:rPr lang="zh-CN" altLang="en-US" sz="1000" dirty="0">
                <a:latin typeface="黑体" pitchFamily="49" charset="-122"/>
                <a:ea typeface="黑体" pitchFamily="49" charset="-122"/>
              </a:rPr>
              <a:t>，这一现象在前文数据中也有所体现。</a:t>
            </a:r>
            <a:endParaRPr lang="zh-CN" altLang="en-US" sz="1000" dirty="0">
              <a:solidFill>
                <a:schemeClr val="accent2">
                  <a:lumMod val="50000"/>
                </a:schemeClr>
              </a:solidFill>
              <a:latin typeface="黑体" pitchFamily="49" charset="-122"/>
              <a:ea typeface="黑体" pitchFamily="49" charset="-122"/>
            </a:endParaRPr>
          </a:p>
          <a:p>
            <a:pPr marL="171450" indent="-171450">
              <a:lnSpc>
                <a:spcPct val="130000"/>
              </a:lnSpc>
              <a:buFont typeface="Arial" pitchFamily="34" charset="0"/>
              <a:buChar char="•"/>
            </a:pPr>
            <a:r>
              <a:rPr lang="zh-CN" sz="1000" dirty="0">
                <a:latin typeface="黑体" pitchFamily="49" charset="-122"/>
                <a:ea typeface="黑体" pitchFamily="49" charset="-122"/>
              </a:rPr>
              <a:t>使用者在回答站点补充的位置这一题时，商场、交通站点、小区是较为普遍的答案。</a:t>
            </a:r>
            <a:endParaRPr lang="zh-CN" sz="1000" dirty="0">
              <a:latin typeface="黑体" pitchFamily="49" charset="-122"/>
              <a:ea typeface="黑体" pitchFamily="49" charset="-122"/>
            </a:endParaRPr>
          </a:p>
          <a:p>
            <a:pPr marL="171450" indent="-171450">
              <a:lnSpc>
                <a:spcPct val="130000"/>
              </a:lnSpc>
              <a:buFont typeface="Arial" pitchFamily="34" charset="0"/>
              <a:buChar char="•"/>
            </a:pPr>
            <a:endParaRPr lang="zh-CN" sz="1000" dirty="0">
              <a:latin typeface="黑体" pitchFamily="49" charset="-122"/>
              <a:ea typeface="黑体"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339502"/>
            <a:ext cx="1554480" cy="365760"/>
          </a:xfrm>
          <a:prstGeom prst="rect">
            <a:avLst/>
          </a:prstGeom>
          <a:noFill/>
        </p:spPr>
        <p:txBody>
          <a:bodyPr wrap="none" rtlCol="0">
            <a:spAutoFit/>
          </a:bodyPr>
          <a:lstStyle/>
          <a:p>
            <a:r>
              <a:rPr lang="en-US" altLang="zh-CN" dirty="0">
                <a:latin typeface="黑体" pitchFamily="49" charset="-122"/>
                <a:ea typeface="黑体" pitchFamily="49" charset="-122"/>
              </a:rPr>
              <a:t>4 </a:t>
            </a:r>
            <a:r>
              <a:rPr lang="zh-CN" altLang="en-US" dirty="0">
                <a:latin typeface="黑体" pitchFamily="49" charset="-122"/>
                <a:ea typeface="黑体" pitchFamily="49" charset="-122"/>
              </a:rPr>
              <a:t>问卷分析：</a:t>
            </a:r>
            <a:endParaRPr lang="zh-CN" altLang="en-US" dirty="0">
              <a:latin typeface="黑体" pitchFamily="49" charset="-122"/>
              <a:ea typeface="黑体" pitchFamily="49" charset="-122"/>
            </a:endParaRPr>
          </a:p>
        </p:txBody>
      </p:sp>
      <p:sp>
        <p:nvSpPr>
          <p:cNvPr id="3" name="TextBox 2"/>
          <p:cNvSpPr txBox="1"/>
          <p:nvPr/>
        </p:nvSpPr>
        <p:spPr>
          <a:xfrm>
            <a:off x="728283" y="843558"/>
            <a:ext cx="2159566" cy="307777"/>
          </a:xfrm>
          <a:prstGeom prst="rect">
            <a:avLst/>
          </a:prstGeom>
          <a:noFill/>
        </p:spPr>
        <p:txBody>
          <a:bodyPr wrap="none" rtlCol="0">
            <a:spAutoFit/>
          </a:bodyPr>
          <a:lstStyle/>
          <a:p>
            <a:r>
              <a:rPr lang="zh-CN" altLang="en-US" sz="1400" dirty="0">
                <a:latin typeface="黑体" pitchFamily="49" charset="-122"/>
                <a:ea typeface="黑体" pitchFamily="49" charset="-122"/>
              </a:rPr>
              <a:t>电动车分时租赁站点分析</a:t>
            </a:r>
            <a:endParaRPr lang="zh-CN" altLang="en-US" sz="1400" dirty="0">
              <a:latin typeface="黑体" pitchFamily="49" charset="-122"/>
              <a:ea typeface="黑体" pitchFamily="49" charset="-122"/>
            </a:endParaRPr>
          </a:p>
        </p:txBody>
      </p:sp>
      <p:pic>
        <p:nvPicPr>
          <p:cNvPr id="9" name="图片 8" descr="QQ截图20160316220541"/>
          <p:cNvPicPr>
            <a:picLocks noChangeAspect="1"/>
          </p:cNvPicPr>
          <p:nvPr/>
        </p:nvPicPr>
        <p:blipFill>
          <a:blip r:embed="rId1"/>
          <a:stretch>
            <a:fillRect/>
          </a:stretch>
        </p:blipFill>
        <p:spPr>
          <a:xfrm>
            <a:off x="179705" y="1275715"/>
            <a:ext cx="3097530" cy="2363470"/>
          </a:xfrm>
          <a:prstGeom prst="rect">
            <a:avLst/>
          </a:prstGeom>
        </p:spPr>
      </p:pic>
      <p:pic>
        <p:nvPicPr>
          <p:cNvPr id="12" name="图片 11" descr="QQ截图20160316220628"/>
          <p:cNvPicPr>
            <a:picLocks noChangeAspect="1"/>
          </p:cNvPicPr>
          <p:nvPr/>
        </p:nvPicPr>
        <p:blipFill>
          <a:blip r:embed="rId2"/>
          <a:stretch>
            <a:fillRect/>
          </a:stretch>
        </p:blipFill>
        <p:spPr>
          <a:xfrm>
            <a:off x="899795" y="2283460"/>
            <a:ext cx="3072765" cy="1915795"/>
          </a:xfrm>
          <a:prstGeom prst="rect">
            <a:avLst/>
          </a:prstGeom>
        </p:spPr>
      </p:pic>
      <p:sp>
        <p:nvSpPr>
          <p:cNvPr id="14" name="文本框 13"/>
          <p:cNvSpPr txBox="1"/>
          <p:nvPr/>
        </p:nvSpPr>
        <p:spPr>
          <a:xfrm>
            <a:off x="179705" y="4227830"/>
            <a:ext cx="3890010" cy="853440"/>
          </a:xfrm>
          <a:prstGeom prst="rect">
            <a:avLst/>
          </a:prstGeom>
          <a:noFill/>
        </p:spPr>
        <p:txBody>
          <a:bodyPr wrap="square" rtlCol="0">
            <a:spAutoFit/>
          </a:bodyPr>
          <a:lstStyle/>
          <a:p>
            <a:pPr marL="171450" indent="-171450">
              <a:buFont typeface="Arial" charset="0"/>
              <a:buChar char="•"/>
            </a:pPr>
            <a:r>
              <a:rPr lang="en-US" altLang="zh-CN" sz="1000">
                <a:latin typeface="黑体" charset="0"/>
                <a:ea typeface="黑体" charset="0"/>
              </a:rPr>
              <a:t>EVCARD</a:t>
            </a:r>
            <a:r>
              <a:rPr lang="zh-CN" altLang="en-US" sz="1000">
                <a:latin typeface="黑体" charset="0"/>
                <a:ea typeface="黑体" charset="0"/>
              </a:rPr>
              <a:t>一大特点在于</a:t>
            </a:r>
            <a:r>
              <a:rPr lang="en-US" altLang="zh-CN" sz="1000">
                <a:solidFill>
                  <a:schemeClr val="accent2">
                    <a:lumMod val="50000"/>
                  </a:schemeClr>
                </a:solidFill>
                <a:latin typeface="黑体" charset="0"/>
                <a:ea typeface="黑体" charset="0"/>
              </a:rPr>
              <a:t>“A</a:t>
            </a:r>
            <a:r>
              <a:rPr lang="zh-CN" altLang="en-US" sz="1000">
                <a:solidFill>
                  <a:schemeClr val="accent2">
                    <a:lumMod val="50000"/>
                  </a:schemeClr>
                </a:solidFill>
                <a:latin typeface="黑体" charset="0"/>
                <a:ea typeface="黑体" charset="0"/>
              </a:rPr>
              <a:t>地取车，</a:t>
            </a:r>
            <a:r>
              <a:rPr lang="en-US" altLang="zh-CN" sz="1000">
                <a:solidFill>
                  <a:schemeClr val="accent2">
                    <a:lumMod val="50000"/>
                  </a:schemeClr>
                </a:solidFill>
                <a:latin typeface="黑体" charset="0"/>
                <a:ea typeface="黑体" charset="0"/>
              </a:rPr>
              <a:t>X</a:t>
            </a:r>
            <a:r>
              <a:rPr lang="zh-CN" altLang="en-US" sz="1000">
                <a:solidFill>
                  <a:schemeClr val="accent2">
                    <a:lumMod val="50000"/>
                  </a:schemeClr>
                </a:solidFill>
                <a:latin typeface="黑体" charset="0"/>
                <a:ea typeface="黑体" charset="0"/>
              </a:rPr>
              <a:t>地还车</a:t>
            </a:r>
            <a:r>
              <a:rPr lang="en-US" altLang="zh-CN" sz="1000">
                <a:latin typeface="黑体" charset="0"/>
                <a:ea typeface="黑体" charset="0"/>
              </a:rPr>
              <a:t>”</a:t>
            </a:r>
            <a:r>
              <a:rPr lang="zh-CN" altLang="en-US" sz="1000">
                <a:latin typeface="黑体" charset="0"/>
                <a:ea typeface="黑体" charset="0"/>
              </a:rPr>
              <a:t>，站点的位置是使用者空间轨迹的起讫点。</a:t>
            </a:r>
            <a:endParaRPr lang="zh-CN" altLang="en-US" sz="1000">
              <a:latin typeface="黑体" charset="0"/>
              <a:ea typeface="黑体" charset="0"/>
            </a:endParaRPr>
          </a:p>
          <a:p>
            <a:pPr marL="171450" indent="-171450">
              <a:buFont typeface="Arial" charset="0"/>
              <a:buChar char="•"/>
            </a:pPr>
            <a:r>
              <a:rPr lang="zh-CN" altLang="en-US" sz="1000">
                <a:latin typeface="黑体" charset="0"/>
                <a:ea typeface="黑体" charset="0"/>
              </a:rPr>
              <a:t>在问卷中增加问题</a:t>
            </a:r>
            <a:r>
              <a:rPr lang="en-US" altLang="zh-CN" sz="1000">
                <a:latin typeface="黑体" charset="0"/>
                <a:ea typeface="黑体" charset="0"/>
              </a:rPr>
              <a:t>“</a:t>
            </a:r>
            <a:r>
              <a:rPr lang="zh-CN" altLang="en-US" sz="1000">
                <a:latin typeface="黑体" charset="0"/>
                <a:ea typeface="黑体" charset="0"/>
              </a:rPr>
              <a:t>最近一次使用电动汽车租赁的起点站与终点站</a:t>
            </a:r>
            <a:r>
              <a:rPr lang="en-US" altLang="zh-CN" sz="1000">
                <a:latin typeface="黑体" charset="0"/>
                <a:ea typeface="黑体" charset="0"/>
              </a:rPr>
              <a:t>”</a:t>
            </a:r>
            <a:r>
              <a:rPr lang="zh-CN" altLang="en-US" sz="1000">
                <a:latin typeface="黑体" charset="0"/>
                <a:ea typeface="黑体" charset="0"/>
              </a:rPr>
              <a:t>。将目前上海已建成的在官网上可以搜到</a:t>
            </a:r>
            <a:r>
              <a:rPr lang="en-US" altLang="zh-CN" sz="1000" b="1">
                <a:solidFill>
                  <a:schemeClr val="accent2">
                    <a:lumMod val="75000"/>
                  </a:schemeClr>
                </a:solidFill>
                <a:latin typeface="黑体" charset="0"/>
                <a:ea typeface="黑体" charset="0"/>
              </a:rPr>
              <a:t>346</a:t>
            </a:r>
            <a:r>
              <a:rPr lang="zh-CN" altLang="en-US" sz="1000" b="1">
                <a:solidFill>
                  <a:schemeClr val="accent2">
                    <a:lumMod val="75000"/>
                  </a:schemeClr>
                </a:solidFill>
                <a:latin typeface="黑体" charset="0"/>
                <a:ea typeface="黑体" charset="0"/>
              </a:rPr>
              <a:t>个站点</a:t>
            </a:r>
            <a:r>
              <a:rPr lang="zh-CN" altLang="en-US" sz="1000">
                <a:latin typeface="黑体" charset="0"/>
                <a:ea typeface="黑体" charset="0"/>
              </a:rPr>
              <a:t>置入下拉列表中，供被调查者选择。</a:t>
            </a:r>
            <a:endParaRPr lang="zh-CN" altLang="en-US" sz="1000">
              <a:latin typeface="黑体" charset="0"/>
              <a:ea typeface="黑体" charset="0"/>
            </a:endParaRPr>
          </a:p>
        </p:txBody>
      </p:sp>
      <p:sp>
        <p:nvSpPr>
          <p:cNvPr id="15" name="文本框 14"/>
          <p:cNvSpPr txBox="1"/>
          <p:nvPr/>
        </p:nvSpPr>
        <p:spPr>
          <a:xfrm>
            <a:off x="1115695" y="1635760"/>
            <a:ext cx="894080" cy="304800"/>
          </a:xfrm>
          <a:prstGeom prst="rect">
            <a:avLst/>
          </a:prstGeom>
          <a:noFill/>
        </p:spPr>
        <p:txBody>
          <a:bodyPr wrap="none" rtlCol="0">
            <a:spAutoFit/>
          </a:bodyPr>
          <a:lstStyle/>
          <a:p>
            <a:r>
              <a:rPr lang="zh-CN" altLang="en-US" sz="1400">
                <a:solidFill>
                  <a:schemeClr val="accent2">
                    <a:lumMod val="75000"/>
                  </a:schemeClr>
                </a:solidFill>
                <a:latin typeface="黑体" charset="0"/>
                <a:ea typeface="黑体" charset="0"/>
              </a:rPr>
              <a:t>选择区县</a:t>
            </a:r>
            <a:endParaRPr lang="zh-CN" altLang="en-US" sz="1400">
              <a:solidFill>
                <a:schemeClr val="accent2">
                  <a:lumMod val="75000"/>
                </a:schemeClr>
              </a:solidFill>
              <a:latin typeface="黑体" charset="0"/>
              <a:ea typeface="黑体" charset="0"/>
            </a:endParaRPr>
          </a:p>
        </p:txBody>
      </p:sp>
      <p:sp>
        <p:nvSpPr>
          <p:cNvPr id="16" name="文本框 15"/>
          <p:cNvSpPr txBox="1"/>
          <p:nvPr/>
        </p:nvSpPr>
        <p:spPr>
          <a:xfrm>
            <a:off x="1691640" y="2571750"/>
            <a:ext cx="1605280" cy="304800"/>
          </a:xfrm>
          <a:prstGeom prst="rect">
            <a:avLst/>
          </a:prstGeom>
          <a:noFill/>
        </p:spPr>
        <p:txBody>
          <a:bodyPr wrap="none" rtlCol="0">
            <a:spAutoFit/>
          </a:bodyPr>
          <a:lstStyle/>
          <a:p>
            <a:r>
              <a:rPr lang="zh-CN" altLang="en-US" sz="1400">
                <a:solidFill>
                  <a:schemeClr val="accent2">
                    <a:lumMod val="75000"/>
                  </a:schemeClr>
                </a:solidFill>
                <a:latin typeface="黑体" charset="0"/>
                <a:ea typeface="黑体" charset="0"/>
              </a:rPr>
              <a:t>选择具体街道位置</a:t>
            </a:r>
            <a:endParaRPr lang="zh-CN" altLang="en-US" sz="1400">
              <a:solidFill>
                <a:schemeClr val="accent2">
                  <a:lumMod val="75000"/>
                </a:schemeClr>
              </a:solidFill>
              <a:latin typeface="黑体" charset="0"/>
              <a:ea typeface="黑体" charset="0"/>
            </a:endParaRPr>
          </a:p>
        </p:txBody>
      </p:sp>
      <p:graphicFrame>
        <p:nvGraphicFramePr>
          <p:cNvPr id="18" name="表格 17"/>
          <p:cNvGraphicFramePr/>
          <p:nvPr/>
        </p:nvGraphicFramePr>
        <p:xfrm>
          <a:off x="4140909" y="195694"/>
          <a:ext cx="3357880" cy="4790440"/>
        </p:xfrm>
        <a:graphic>
          <a:graphicData uri="http://schemas.openxmlformats.org/drawingml/2006/table">
            <a:tbl>
              <a:tblPr firstRow="1" bandRow="1">
                <a:tableStyleId>{1FECB4D8-DB02-4DC6-A0A2-4F2EBAE1DC90}</a:tableStyleId>
              </a:tblPr>
              <a:tblGrid>
                <a:gridCol w="221615"/>
                <a:gridCol w="1517015"/>
                <a:gridCol w="1619250"/>
              </a:tblGrid>
              <a:tr h="177800">
                <a:tc>
                  <a:txBody>
                    <a:bodyPr/>
                    <a:lstStyle/>
                    <a:p>
                      <a:pPr marL="0" indent="0" algn="l">
                        <a:buNone/>
                      </a:pPr>
                      <a:endParaRPr sz="1100" u="none"/>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1000" u="none">
                          <a:highlight>
                            <a:srgbClr val="EFF3EA"/>
                          </a:highlight>
                        </a:rPr>
                        <a:t>取车站点</a:t>
                      </a:r>
                      <a:endParaRPr lang="zh-CN" altLang="en-US" sz="10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1000" u="none">
                          <a:highlight>
                            <a:srgbClr val="EFF3EA"/>
                          </a:highlight>
                        </a:rPr>
                        <a:t>还车站点</a:t>
                      </a:r>
                      <a:endParaRPr lang="zh-CN" altLang="en-US" sz="10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177800">
                <a:tc>
                  <a:txBody>
                    <a:bodyPr/>
                    <a:lstStyle/>
                    <a:p>
                      <a:pPr marL="0" indent="0" algn="l">
                        <a:buNone/>
                      </a:pPr>
                      <a:r>
                        <a:rPr lang="en-US" altLang="zh-CN" sz="1100" u="none"/>
                        <a:t>1</a:t>
                      </a:r>
                      <a:endParaRPr lang="en-US" altLang="zh-CN" sz="1100" u="none"/>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安亭老街</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同济大学嘉定校区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177800">
                <a:tc>
                  <a:txBody>
                    <a:bodyPr/>
                    <a:lstStyle/>
                    <a:p>
                      <a:pPr marL="0" indent="0" algn="l">
                        <a:buNone/>
                      </a:pPr>
                      <a:r>
                        <a:rPr lang="en-US" altLang="zh-CN" sz="1100" u="none"/>
                        <a:t>2</a:t>
                      </a:r>
                      <a:endParaRPr lang="en-US" altLang="zh-CN" sz="1100" u="none"/>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嘉亭荟（南面停车场）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同济大学嘉定校区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177800">
                <a:tc>
                  <a:txBody>
                    <a:bodyPr/>
                    <a:lstStyle/>
                    <a:p>
                      <a:pPr marL="0" indent="0" algn="l">
                        <a:buNone/>
                      </a:pPr>
                      <a:r>
                        <a:rPr lang="en-US" altLang="zh-CN" sz="1100" u="none"/>
                        <a:t>3</a:t>
                      </a:r>
                      <a:endParaRPr lang="en-US" altLang="zh-CN" sz="1100" u="none"/>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同济大学嘉定校区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嘉定图书馆</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177800">
                <a:tc>
                  <a:txBody>
                    <a:bodyPr/>
                    <a:lstStyle/>
                    <a:p>
                      <a:pPr marL="0" indent="0" algn="l">
                        <a:buNone/>
                      </a:pPr>
                      <a:r>
                        <a:rPr lang="en-US" altLang="zh-CN" sz="1100" u="none"/>
                        <a:t>4</a:t>
                      </a:r>
                      <a:endParaRPr lang="en-US" altLang="zh-CN" sz="1100" u="none"/>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同济大学嘉定校区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安亭北站</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177800">
                <a:tc>
                  <a:txBody>
                    <a:bodyPr/>
                    <a:lstStyle/>
                    <a:p>
                      <a:pPr marL="0" indent="0" algn="l">
                        <a:buNone/>
                      </a:pPr>
                      <a:r>
                        <a:rPr lang="en-US" altLang="zh-CN" sz="1100" u="none"/>
                        <a:t>5</a:t>
                      </a:r>
                      <a:endParaRPr lang="en-US" altLang="zh-CN" sz="1100" u="none"/>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同济大学嘉定校区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安亭文体中心</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177800">
                <a:tc>
                  <a:txBody>
                    <a:bodyPr/>
                    <a:lstStyle/>
                    <a:p>
                      <a:pPr marL="0" indent="0" algn="l">
                        <a:buNone/>
                      </a:pPr>
                      <a:r>
                        <a:rPr lang="en-US" altLang="zh-CN" sz="1100" u="none"/>
                        <a:t>6</a:t>
                      </a:r>
                      <a:endParaRPr lang="en-US" altLang="zh-CN" sz="1100" u="none"/>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同济大学嘉定校区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嘉亭荟（地库）</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177800">
                <a:tc>
                  <a:txBody>
                    <a:bodyPr/>
                    <a:lstStyle/>
                    <a:p>
                      <a:pPr marL="0" indent="0" algn="l">
                        <a:buNone/>
                      </a:pPr>
                      <a:r>
                        <a:rPr lang="en-US" altLang="zh-CN" sz="1100" u="none"/>
                        <a:t>7</a:t>
                      </a:r>
                      <a:endParaRPr lang="en-US" altLang="zh-CN" sz="1100" u="none"/>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同济大学嘉定校区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嘉亭荟（南面停车场）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177800">
                <a:tc>
                  <a:txBody>
                    <a:bodyPr/>
                    <a:lstStyle/>
                    <a:p>
                      <a:pPr marL="0" indent="0" algn="l">
                        <a:buNone/>
                      </a:pPr>
                      <a:r>
                        <a:rPr lang="en-US" altLang="zh-CN" sz="1100" u="none"/>
                        <a:t>8</a:t>
                      </a:r>
                      <a:endParaRPr lang="en-US" altLang="zh-CN" sz="1100" u="none"/>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同济大学嘉定校区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嘉亭荟（南面停车场）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177800">
                <a:tc>
                  <a:txBody>
                    <a:bodyPr/>
                    <a:lstStyle/>
                    <a:p>
                      <a:pPr marL="0" indent="0" algn="l">
                        <a:buNone/>
                      </a:pPr>
                      <a:r>
                        <a:rPr lang="en-US" altLang="zh-CN" sz="1100" u="none"/>
                        <a:t>9</a:t>
                      </a:r>
                      <a:endParaRPr lang="en-US" altLang="zh-CN" sz="1100" u="none"/>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同济大学嘉定校区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嘉亭荟（南面停车场）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177800">
                <a:tc>
                  <a:txBody>
                    <a:bodyPr/>
                    <a:lstStyle/>
                    <a:p>
                      <a:pPr marL="0" indent="0" algn="l">
                        <a:buNone/>
                      </a:pPr>
                      <a:r>
                        <a:rPr lang="en-US" altLang="zh-CN" sz="1100" u="none"/>
                        <a:t>10</a:t>
                      </a:r>
                      <a:endParaRPr lang="en-US" altLang="zh-CN" sz="1100" u="none"/>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同济大学嘉定校区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嘉亭荟（南面停车场）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99060">
                <a:tc>
                  <a:txBody>
                    <a:bodyPr/>
                    <a:lstStyle/>
                    <a:p>
                      <a:pPr marL="0" indent="0" algn="l">
                        <a:buNone/>
                      </a:pPr>
                      <a:r>
                        <a:rPr lang="en-US" altLang="zh-CN" sz="1100" u="none"/>
                        <a:t>11</a:t>
                      </a:r>
                      <a:endParaRPr lang="en-US" altLang="zh-CN" sz="1100" u="none"/>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同济大学嘉定校区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嘉亭荟（南面停车场）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177800">
                <a:tc>
                  <a:txBody>
                    <a:bodyPr/>
                    <a:lstStyle/>
                    <a:p>
                      <a:pPr marL="0" indent="0" algn="l">
                        <a:buNone/>
                      </a:pPr>
                      <a:r>
                        <a:rPr lang="en-US" altLang="zh-CN" sz="1100" u="none"/>
                        <a:t>12</a:t>
                      </a:r>
                      <a:endParaRPr lang="en-US" altLang="zh-CN" sz="1100" u="none"/>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同济大学嘉定校区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嘉亭荟（南面停车场）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177800">
                <a:tc>
                  <a:txBody>
                    <a:bodyPr/>
                    <a:lstStyle/>
                    <a:p>
                      <a:pPr marL="0" indent="0" algn="l">
                        <a:buNone/>
                      </a:pPr>
                      <a:r>
                        <a:rPr lang="en-US" altLang="zh-CN" sz="1100" u="none"/>
                        <a:t>13</a:t>
                      </a:r>
                      <a:endParaRPr lang="en-US" altLang="zh-CN" sz="1100" u="none"/>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同济大学嘉定校区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上赛场卡丁车世界</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177800">
                <a:tc>
                  <a:txBody>
                    <a:bodyPr/>
                    <a:lstStyle/>
                    <a:p>
                      <a:pPr marL="0" indent="0" algn="l">
                        <a:buNone/>
                      </a:pPr>
                      <a:r>
                        <a:rPr lang="en-US" altLang="zh-CN" sz="1100" u="none"/>
                        <a:t>14</a:t>
                      </a:r>
                      <a:endParaRPr lang="en-US" altLang="zh-CN" sz="1100" u="none"/>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同济大学嘉定校区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杨浦区</a:t>
                      </a:r>
                      <a:r>
                        <a:rPr lang="en-US" altLang="zh-CN" sz="900" u="none">
                          <a:highlight>
                            <a:srgbClr val="EFF3EA"/>
                          </a:highlight>
                        </a:rPr>
                        <a:t>-</a:t>
                      </a:r>
                      <a:r>
                        <a:rPr lang="zh-CN" altLang="en-US" sz="900" u="none">
                          <a:highlight>
                            <a:srgbClr val="EFF3EA"/>
                          </a:highlight>
                        </a:rPr>
                        <a:t>同济大学四平路校区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177800">
                <a:tc>
                  <a:txBody>
                    <a:bodyPr/>
                    <a:lstStyle/>
                    <a:p>
                      <a:pPr marL="0" indent="0" algn="l">
                        <a:buNone/>
                      </a:pPr>
                      <a:r>
                        <a:rPr lang="en-US" altLang="zh-CN" sz="1100" u="none"/>
                        <a:t>15</a:t>
                      </a:r>
                      <a:endParaRPr lang="en-US" altLang="zh-CN" sz="1100" u="none"/>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同济大学嘉定校区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杨浦区</a:t>
                      </a:r>
                      <a:r>
                        <a:rPr lang="en-US" altLang="zh-CN" sz="900" u="none">
                          <a:highlight>
                            <a:srgbClr val="EFF3EA"/>
                          </a:highlight>
                        </a:rPr>
                        <a:t>-</a:t>
                      </a:r>
                      <a:r>
                        <a:rPr lang="zh-CN" altLang="en-US" sz="900" u="none">
                          <a:highlight>
                            <a:srgbClr val="EFF3EA"/>
                          </a:highlight>
                        </a:rPr>
                        <a:t>同济大学四平路校区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177800">
                <a:tc>
                  <a:txBody>
                    <a:bodyPr/>
                    <a:lstStyle/>
                    <a:p>
                      <a:pPr marL="0" indent="0" algn="l">
                        <a:buNone/>
                      </a:pPr>
                      <a:r>
                        <a:rPr lang="en-US" altLang="zh-CN" sz="1100" u="none"/>
                        <a:t>16</a:t>
                      </a:r>
                      <a:endParaRPr lang="en-US" altLang="zh-CN" sz="1100" u="none"/>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同济大学嘉定校区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杨浦区</a:t>
                      </a:r>
                      <a:r>
                        <a:rPr lang="en-US" altLang="zh-CN" sz="900" u="none">
                          <a:highlight>
                            <a:srgbClr val="EFF3EA"/>
                          </a:highlight>
                        </a:rPr>
                        <a:t>-</a:t>
                      </a:r>
                      <a:r>
                        <a:rPr lang="zh-CN" altLang="en-US" sz="900" u="none">
                          <a:highlight>
                            <a:srgbClr val="EFF3EA"/>
                          </a:highlight>
                        </a:rPr>
                        <a:t>同济大学四平路校区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177800">
                <a:tc>
                  <a:txBody>
                    <a:bodyPr/>
                    <a:lstStyle/>
                    <a:p>
                      <a:pPr marL="0" indent="0" algn="l">
                        <a:buNone/>
                      </a:pPr>
                      <a:r>
                        <a:rPr lang="en-US" altLang="zh-CN" sz="1100" u="none"/>
                        <a:t>17</a:t>
                      </a:r>
                      <a:endParaRPr lang="en-US" altLang="zh-CN" sz="1100" u="none"/>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同济大学嘉定校区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杨浦区</a:t>
                      </a:r>
                      <a:r>
                        <a:rPr lang="en-US" altLang="zh-CN" sz="900" u="none">
                          <a:highlight>
                            <a:srgbClr val="EFF3EA"/>
                          </a:highlight>
                        </a:rPr>
                        <a:t>-</a:t>
                      </a:r>
                      <a:r>
                        <a:rPr lang="zh-CN" altLang="en-US" sz="900" u="none">
                          <a:highlight>
                            <a:srgbClr val="EFF3EA"/>
                          </a:highlight>
                        </a:rPr>
                        <a:t>同济大学四平路校区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177800">
                <a:tc>
                  <a:txBody>
                    <a:bodyPr/>
                    <a:lstStyle/>
                    <a:p>
                      <a:pPr marL="0" indent="0" algn="l">
                        <a:buNone/>
                      </a:pPr>
                      <a:r>
                        <a:rPr lang="en-US" altLang="zh-CN" sz="1100" u="none"/>
                        <a:t>18</a:t>
                      </a:r>
                      <a:endParaRPr lang="en-US" altLang="zh-CN" sz="1100" u="none"/>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同济汽车学院</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嘉亭荟（南面停车场）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177800">
                <a:tc>
                  <a:txBody>
                    <a:bodyPr/>
                    <a:lstStyle/>
                    <a:p>
                      <a:pPr marL="0" indent="0" algn="l">
                        <a:buNone/>
                      </a:pPr>
                      <a:r>
                        <a:rPr lang="en-US" altLang="zh-CN" sz="1100" u="none"/>
                        <a:t>19</a:t>
                      </a:r>
                      <a:endParaRPr lang="en-US" altLang="zh-CN" sz="1100" u="none"/>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同济汽车学院</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建设银行嘉定支行</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177800">
                <a:tc>
                  <a:txBody>
                    <a:bodyPr/>
                    <a:lstStyle/>
                    <a:p>
                      <a:pPr marL="0" indent="0" algn="l">
                        <a:buNone/>
                      </a:pPr>
                      <a:r>
                        <a:rPr lang="en-US" altLang="zh-CN" sz="1100" u="none"/>
                        <a:t>20</a:t>
                      </a:r>
                      <a:endParaRPr lang="en-US" altLang="zh-CN" sz="1100" u="none"/>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同济汽车学院</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嘉亭荟（南面停车场）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177800">
                <a:tc>
                  <a:txBody>
                    <a:bodyPr/>
                    <a:lstStyle/>
                    <a:p>
                      <a:pPr marL="0" indent="0" algn="l">
                        <a:buNone/>
                      </a:pPr>
                      <a:r>
                        <a:rPr lang="en-US" altLang="zh-CN" sz="1100" u="none"/>
                        <a:t>21</a:t>
                      </a:r>
                      <a:endParaRPr lang="en-US" altLang="zh-CN" sz="1100" u="none"/>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同济汽车学院</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杨浦区</a:t>
                      </a:r>
                      <a:r>
                        <a:rPr lang="en-US" altLang="zh-CN" sz="900" u="none">
                          <a:highlight>
                            <a:srgbClr val="EFF3EA"/>
                          </a:highlight>
                        </a:rPr>
                        <a:t>-</a:t>
                      </a:r>
                      <a:r>
                        <a:rPr lang="zh-CN" altLang="en-US" sz="900" u="none">
                          <a:highlight>
                            <a:srgbClr val="EFF3EA"/>
                          </a:highlight>
                        </a:rPr>
                        <a:t>同济大学四平路校区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177800">
                <a:tc>
                  <a:txBody>
                    <a:bodyPr/>
                    <a:lstStyle/>
                    <a:p>
                      <a:pPr marL="0" indent="0" algn="l">
                        <a:buNone/>
                      </a:pPr>
                      <a:r>
                        <a:rPr lang="en-US" altLang="zh-CN" sz="1100" u="none"/>
                        <a:t>22</a:t>
                      </a:r>
                      <a:endParaRPr lang="en-US" altLang="zh-CN" sz="1100" u="none"/>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同济汽车学院</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同济汽车学院</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177800">
                <a:tc>
                  <a:txBody>
                    <a:bodyPr/>
                    <a:lstStyle/>
                    <a:p>
                      <a:pPr marL="0" indent="0" algn="l">
                        <a:buNone/>
                      </a:pPr>
                      <a:r>
                        <a:rPr lang="en-US" altLang="zh-CN" sz="1100" u="none"/>
                        <a:t>23</a:t>
                      </a:r>
                      <a:endParaRPr lang="en-US" altLang="zh-CN" sz="1100" u="none"/>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杨浦区</a:t>
                      </a:r>
                      <a:r>
                        <a:rPr lang="en-US" altLang="zh-CN" sz="900" u="none">
                          <a:highlight>
                            <a:srgbClr val="EFF3EA"/>
                          </a:highlight>
                        </a:rPr>
                        <a:t>-</a:t>
                      </a:r>
                      <a:r>
                        <a:rPr lang="zh-CN" altLang="en-US" sz="900" u="none">
                          <a:highlight>
                            <a:srgbClr val="EFF3EA"/>
                          </a:highlight>
                        </a:rPr>
                        <a:t>同济大学四平路校区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同济大学嘉定校区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177800">
                <a:tc>
                  <a:txBody>
                    <a:bodyPr/>
                    <a:lstStyle/>
                    <a:p>
                      <a:pPr marL="0" indent="0" algn="l">
                        <a:buNone/>
                      </a:pPr>
                      <a:r>
                        <a:rPr lang="en-US" altLang="zh-CN" sz="1100" u="none"/>
                        <a:t>24</a:t>
                      </a:r>
                      <a:endParaRPr lang="en-US" altLang="zh-CN" sz="1100" u="none"/>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杨浦区</a:t>
                      </a:r>
                      <a:r>
                        <a:rPr lang="en-US" altLang="zh-CN" sz="900" u="none">
                          <a:highlight>
                            <a:srgbClr val="EFF3EA"/>
                          </a:highlight>
                        </a:rPr>
                        <a:t>-</a:t>
                      </a:r>
                      <a:r>
                        <a:rPr lang="zh-CN" altLang="en-US" sz="900" u="none">
                          <a:highlight>
                            <a:srgbClr val="EFF3EA"/>
                          </a:highlight>
                        </a:rPr>
                        <a:t>同济大学四平路校区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嘉定区</a:t>
                      </a:r>
                      <a:r>
                        <a:rPr lang="en-US" altLang="zh-CN" sz="900" u="none">
                          <a:highlight>
                            <a:srgbClr val="EFF3EA"/>
                          </a:highlight>
                        </a:rPr>
                        <a:t>-</a:t>
                      </a:r>
                      <a:r>
                        <a:rPr lang="zh-CN" altLang="en-US" sz="900" u="none">
                          <a:highlight>
                            <a:srgbClr val="EFF3EA"/>
                          </a:highlight>
                        </a:rPr>
                        <a:t>同济汽车学院</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177800">
                <a:tc>
                  <a:txBody>
                    <a:bodyPr/>
                    <a:lstStyle/>
                    <a:p>
                      <a:pPr marL="0" indent="0" algn="l">
                        <a:buNone/>
                      </a:pPr>
                      <a:r>
                        <a:rPr lang="en-US" altLang="zh-CN" sz="1100" u="none"/>
                        <a:t>25</a:t>
                      </a:r>
                      <a:endParaRPr lang="en-US" altLang="zh-CN" sz="1100" u="none"/>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杨浦区</a:t>
                      </a:r>
                      <a:r>
                        <a:rPr lang="en-US" altLang="zh-CN" sz="900" u="none">
                          <a:highlight>
                            <a:srgbClr val="EFF3EA"/>
                          </a:highlight>
                        </a:rPr>
                        <a:t>-</a:t>
                      </a:r>
                      <a:r>
                        <a:rPr lang="zh-CN" altLang="en-US" sz="900" u="none">
                          <a:highlight>
                            <a:srgbClr val="EFF3EA"/>
                          </a:highlight>
                        </a:rPr>
                        <a:t>同济大学四平路校区</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徐汇区</a:t>
                      </a:r>
                      <a:r>
                        <a:rPr lang="en-US" altLang="zh-CN" sz="900" u="none">
                          <a:highlight>
                            <a:srgbClr val="EFF3EA"/>
                          </a:highlight>
                        </a:rPr>
                        <a:t>-</a:t>
                      </a:r>
                      <a:r>
                        <a:rPr lang="zh-CN" altLang="en-US" sz="900" u="none">
                          <a:highlight>
                            <a:srgbClr val="EFF3EA"/>
                          </a:highlight>
                        </a:rPr>
                        <a:t>徐汇万科中心</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177800">
                <a:tc>
                  <a:txBody>
                    <a:bodyPr/>
                    <a:lstStyle/>
                    <a:p>
                      <a:pPr marL="0" indent="0" algn="l">
                        <a:buNone/>
                      </a:pPr>
                      <a:r>
                        <a:rPr lang="en-US" altLang="zh-CN" sz="1100" u="none"/>
                        <a:t>26</a:t>
                      </a:r>
                      <a:endParaRPr lang="en-US" altLang="zh-CN" sz="1100" u="none"/>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崇明县</a:t>
                      </a:r>
                      <a:r>
                        <a:rPr lang="en-US" altLang="zh-CN" sz="900" u="none">
                          <a:highlight>
                            <a:srgbClr val="EFF3EA"/>
                          </a:highlight>
                        </a:rPr>
                        <a:t>-</a:t>
                      </a:r>
                      <a:r>
                        <a:rPr lang="zh-CN" altLang="en-US" sz="900" u="none">
                          <a:highlight>
                            <a:srgbClr val="EFF3EA"/>
                          </a:highlight>
                        </a:rPr>
                        <a:t>西沙湿地，堡湖路</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indent="0" algn="l">
                        <a:buNone/>
                      </a:pPr>
                      <a:r>
                        <a:rPr lang="zh-CN" altLang="en-US" sz="900" u="none">
                          <a:highlight>
                            <a:srgbClr val="EFF3EA"/>
                          </a:highlight>
                        </a:rPr>
                        <a:t>崇明县</a:t>
                      </a:r>
                      <a:r>
                        <a:rPr lang="en-US" altLang="zh-CN" sz="900" u="none">
                          <a:highlight>
                            <a:srgbClr val="EFF3EA"/>
                          </a:highlight>
                        </a:rPr>
                        <a:t>-</a:t>
                      </a:r>
                      <a:r>
                        <a:rPr lang="zh-CN" altLang="en-US" sz="900" u="none">
                          <a:highlight>
                            <a:srgbClr val="EFF3EA"/>
                          </a:highlight>
                        </a:rPr>
                        <a:t>陈家镇临时枢纽</a:t>
                      </a:r>
                      <a:endParaRPr lang="zh-CN" altLang="en-US" sz="900" u="none">
                        <a:highlight>
                          <a:srgbClr val="EFF3EA"/>
                        </a:highlight>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bl>
          </a:graphicData>
        </a:graphic>
      </p:graphicFrame>
      <p:sp>
        <p:nvSpPr>
          <p:cNvPr id="21" name="TextBox 20"/>
          <p:cNvSpPr txBox="1"/>
          <p:nvPr/>
        </p:nvSpPr>
        <p:spPr>
          <a:xfrm>
            <a:off x="7454265" y="195580"/>
            <a:ext cx="1663065" cy="4648200"/>
          </a:xfrm>
          <a:prstGeom prst="rect">
            <a:avLst/>
          </a:prstGeom>
          <a:noFill/>
        </p:spPr>
        <p:txBody>
          <a:bodyPr wrap="square" rtlCol="0">
            <a:spAutoFit/>
          </a:bodyPr>
          <a:lstStyle/>
          <a:p>
            <a:pPr marL="171450" indent="-171450">
              <a:lnSpc>
                <a:spcPct val="130000"/>
              </a:lnSpc>
              <a:buFont typeface="Arial" pitchFamily="34" charset="0"/>
              <a:buChar char="•"/>
            </a:pPr>
            <a:r>
              <a:rPr lang="zh-CN" sz="1000" dirty="0">
                <a:latin typeface="黑体" pitchFamily="49" charset="-122"/>
                <a:ea typeface="黑体" pitchFamily="49" charset="-122"/>
              </a:rPr>
              <a:t>问卷数据中站点的使用基本集中于嘉定区，具有一定的局限性。</a:t>
            </a:r>
            <a:endParaRPr lang="zh-CN" sz="1000" dirty="0">
              <a:latin typeface="黑体" pitchFamily="49" charset="-122"/>
              <a:ea typeface="黑体" pitchFamily="49" charset="-122"/>
            </a:endParaRPr>
          </a:p>
          <a:p>
            <a:pPr marL="171450" indent="-171450">
              <a:lnSpc>
                <a:spcPct val="130000"/>
              </a:lnSpc>
              <a:buFont typeface="Arial" pitchFamily="34" charset="0"/>
              <a:buChar char="•"/>
            </a:pPr>
            <a:endParaRPr lang="zh-CN" sz="1000" dirty="0">
              <a:latin typeface="黑体" pitchFamily="49" charset="-122"/>
              <a:ea typeface="黑体" pitchFamily="49" charset="-122"/>
            </a:endParaRPr>
          </a:p>
          <a:p>
            <a:pPr marL="171450" indent="-171450">
              <a:lnSpc>
                <a:spcPct val="130000"/>
              </a:lnSpc>
              <a:buFont typeface="Arial" pitchFamily="34" charset="0"/>
              <a:buChar char="•"/>
            </a:pPr>
            <a:r>
              <a:rPr lang="zh-CN" sz="1000" dirty="0">
                <a:latin typeface="黑体" pitchFamily="49" charset="-122"/>
                <a:ea typeface="黑体" pitchFamily="49" charset="-122"/>
              </a:rPr>
              <a:t>但同时也反映出电动汽车的使用具有以下几个特点：</a:t>
            </a:r>
            <a:endParaRPr lang="zh-CN" sz="1000" dirty="0">
              <a:latin typeface="黑体" pitchFamily="49" charset="-122"/>
              <a:ea typeface="黑体" pitchFamily="49" charset="-122"/>
            </a:endParaRPr>
          </a:p>
          <a:p>
            <a:pPr marL="171450" indent="-171450">
              <a:lnSpc>
                <a:spcPct val="130000"/>
              </a:lnSpc>
              <a:buFont typeface="Arial" pitchFamily="34" charset="0"/>
              <a:buChar char="•"/>
            </a:pPr>
            <a:r>
              <a:rPr lang="en-US" altLang="zh-CN" sz="1000" dirty="0">
                <a:latin typeface="黑体" pitchFamily="49" charset="-122"/>
                <a:ea typeface="黑体" pitchFamily="49" charset="-122"/>
              </a:rPr>
              <a:t>1.</a:t>
            </a:r>
            <a:r>
              <a:rPr lang="zh-CN" sz="1000" dirty="0">
                <a:latin typeface="黑体" pitchFamily="49" charset="-122"/>
                <a:ea typeface="黑体" pitchFamily="49" charset="-122"/>
              </a:rPr>
              <a:t>在嘉定区内部</a:t>
            </a:r>
            <a:r>
              <a:rPr lang="en-US" altLang="zh-CN" sz="1000" dirty="0">
                <a:latin typeface="黑体" pitchFamily="49" charset="-122"/>
                <a:ea typeface="黑体" pitchFamily="49" charset="-122"/>
              </a:rPr>
              <a:t>“A</a:t>
            </a:r>
            <a:r>
              <a:rPr lang="zh-CN" altLang="en-US" sz="1000" dirty="0">
                <a:latin typeface="黑体" pitchFamily="49" charset="-122"/>
                <a:ea typeface="黑体" pitchFamily="49" charset="-122"/>
              </a:rPr>
              <a:t>点借车，</a:t>
            </a:r>
            <a:r>
              <a:rPr lang="en-US" altLang="zh-CN" sz="1000" dirty="0">
                <a:latin typeface="黑体" pitchFamily="49" charset="-122"/>
                <a:ea typeface="黑体" pitchFamily="49" charset="-122"/>
              </a:rPr>
              <a:t>B</a:t>
            </a:r>
            <a:r>
              <a:rPr lang="zh-CN" altLang="en-US" sz="1000" dirty="0">
                <a:latin typeface="黑体" pitchFamily="49" charset="-122"/>
                <a:ea typeface="黑体" pitchFamily="49" charset="-122"/>
              </a:rPr>
              <a:t>点还车</a:t>
            </a:r>
            <a:r>
              <a:rPr lang="en-US" altLang="zh-CN" sz="1000" dirty="0">
                <a:latin typeface="黑体" pitchFamily="49" charset="-122"/>
                <a:ea typeface="黑体" pitchFamily="49" charset="-122"/>
              </a:rPr>
              <a:t>”</a:t>
            </a:r>
            <a:r>
              <a:rPr lang="zh-CN" altLang="en-US" sz="1000" dirty="0">
                <a:latin typeface="黑体" pitchFamily="49" charset="-122"/>
                <a:ea typeface="黑体" pitchFamily="49" charset="-122"/>
              </a:rPr>
              <a:t>。嘉定区内部公共交通不是很便利，在不同设施之间是没有其他可供选择的公共交通工具，有较多的</a:t>
            </a:r>
            <a:r>
              <a:rPr lang="zh-CN" altLang="en-US" sz="1000" dirty="0">
                <a:solidFill>
                  <a:schemeClr val="accent2">
                    <a:lumMod val="75000"/>
                  </a:schemeClr>
                </a:solidFill>
                <a:latin typeface="黑体" pitchFamily="49" charset="-122"/>
                <a:ea typeface="黑体" pitchFamily="49" charset="-122"/>
              </a:rPr>
              <a:t>站点可供取车、还车。费用较低</a:t>
            </a:r>
            <a:r>
              <a:rPr lang="zh-CN" altLang="en-US" sz="1000" dirty="0">
                <a:latin typeface="黑体" pitchFamily="49" charset="-122"/>
                <a:ea typeface="黑体" pitchFamily="49" charset="-122"/>
              </a:rPr>
              <a:t>。</a:t>
            </a:r>
            <a:endParaRPr lang="zh-CN" altLang="en-US" sz="1000" dirty="0">
              <a:latin typeface="黑体" pitchFamily="49" charset="-122"/>
              <a:ea typeface="黑体" pitchFamily="49" charset="-122"/>
            </a:endParaRPr>
          </a:p>
          <a:p>
            <a:pPr marL="171450" indent="-171450">
              <a:lnSpc>
                <a:spcPct val="130000"/>
              </a:lnSpc>
              <a:buFont typeface="Arial" pitchFamily="34" charset="0"/>
              <a:buChar char="•"/>
            </a:pPr>
            <a:r>
              <a:rPr lang="en-US" altLang="zh-CN" sz="1000" dirty="0">
                <a:latin typeface="黑体" pitchFamily="49" charset="-122"/>
                <a:ea typeface="黑体" pitchFamily="49" charset="-122"/>
              </a:rPr>
              <a:t>2.</a:t>
            </a:r>
            <a:r>
              <a:rPr lang="zh-CN" sz="1000" dirty="0">
                <a:latin typeface="黑体" pitchFamily="49" charset="-122"/>
                <a:ea typeface="黑体" pitchFamily="49" charset="-122"/>
              </a:rPr>
              <a:t>以</a:t>
            </a:r>
            <a:r>
              <a:rPr lang="en-US" altLang="zh-CN" sz="1000" dirty="0">
                <a:latin typeface="黑体" pitchFamily="49" charset="-122"/>
                <a:ea typeface="黑体" pitchFamily="49" charset="-122"/>
              </a:rPr>
              <a:t>“</a:t>
            </a:r>
            <a:r>
              <a:rPr lang="zh-CN" sz="1000" dirty="0">
                <a:latin typeface="黑体" pitchFamily="49" charset="-122"/>
                <a:ea typeface="黑体" pitchFamily="49" charset="-122"/>
              </a:rPr>
              <a:t>杨浦</a:t>
            </a:r>
            <a:r>
              <a:rPr lang="en-US" altLang="zh-CN" sz="1000" dirty="0">
                <a:latin typeface="黑体" pitchFamily="49" charset="-122"/>
                <a:ea typeface="黑体" pitchFamily="49" charset="-122"/>
              </a:rPr>
              <a:t>-</a:t>
            </a:r>
            <a:r>
              <a:rPr lang="zh-CN" altLang="en-US" sz="1000" dirty="0">
                <a:latin typeface="黑体" pitchFamily="49" charset="-122"/>
                <a:ea typeface="黑体" pitchFamily="49" charset="-122"/>
              </a:rPr>
              <a:t>嘉定</a:t>
            </a:r>
            <a:r>
              <a:rPr lang="en-US" altLang="zh-CN" sz="1000" dirty="0">
                <a:latin typeface="黑体" pitchFamily="49" charset="-122"/>
                <a:ea typeface="黑体" pitchFamily="49" charset="-122"/>
              </a:rPr>
              <a:t>-</a:t>
            </a:r>
            <a:r>
              <a:rPr lang="zh-CN" altLang="en-US" sz="1000" dirty="0">
                <a:latin typeface="黑体" pitchFamily="49" charset="-122"/>
                <a:ea typeface="黑体" pitchFamily="49" charset="-122"/>
              </a:rPr>
              <a:t>徐汇三区</a:t>
            </a:r>
            <a:r>
              <a:rPr lang="en-US" altLang="zh-CN" sz="1000" dirty="0">
                <a:latin typeface="黑体" pitchFamily="49" charset="-122"/>
                <a:ea typeface="黑体" pitchFamily="49" charset="-122"/>
              </a:rPr>
              <a:t>”</a:t>
            </a:r>
            <a:r>
              <a:rPr lang="zh-CN" altLang="en-US" sz="1000" dirty="0">
                <a:latin typeface="黑体" pitchFamily="49" charset="-122"/>
                <a:ea typeface="黑体" pitchFamily="49" charset="-122"/>
              </a:rPr>
              <a:t>为例的上海区县之间的交通联系，与公共交通相比，</a:t>
            </a:r>
            <a:r>
              <a:rPr lang="zh-CN" altLang="en-US" sz="1000" dirty="0">
                <a:solidFill>
                  <a:schemeClr val="accent2">
                    <a:lumMod val="75000"/>
                  </a:schemeClr>
                </a:solidFill>
                <a:latin typeface="黑体" pitchFamily="49" charset="-122"/>
                <a:ea typeface="黑体" pitchFamily="49" charset="-122"/>
              </a:rPr>
              <a:t>节省时间，更加便捷。</a:t>
            </a:r>
            <a:endParaRPr lang="zh-CN" altLang="en-US" sz="1000" dirty="0">
              <a:solidFill>
                <a:schemeClr val="accent2">
                  <a:lumMod val="75000"/>
                </a:schemeClr>
              </a:solidFill>
              <a:latin typeface="黑体" pitchFamily="49" charset="-122"/>
              <a:ea typeface="黑体" pitchFamily="49" charset="-122"/>
            </a:endParaRPr>
          </a:p>
          <a:p>
            <a:pPr marL="171450" indent="-171450">
              <a:lnSpc>
                <a:spcPct val="130000"/>
              </a:lnSpc>
              <a:buFont typeface="Arial" pitchFamily="34" charset="0"/>
              <a:buChar char="•"/>
            </a:pPr>
            <a:r>
              <a:rPr lang="en-US" altLang="zh-CN" sz="1000" dirty="0">
                <a:latin typeface="黑体" pitchFamily="49" charset="-122"/>
                <a:ea typeface="黑体" pitchFamily="49" charset="-122"/>
              </a:rPr>
              <a:t>3.</a:t>
            </a:r>
            <a:r>
              <a:rPr lang="zh-CN" altLang="en-US" sz="1000" dirty="0">
                <a:latin typeface="黑体" pitchFamily="49" charset="-122"/>
                <a:ea typeface="黑体" pitchFamily="49" charset="-122"/>
              </a:rPr>
              <a:t>崇明岛电动汽车租赁受</a:t>
            </a:r>
            <a:r>
              <a:rPr lang="zh-CN" altLang="en-US" sz="1000" dirty="0">
                <a:solidFill>
                  <a:schemeClr val="accent2">
                    <a:lumMod val="75000"/>
                  </a:schemeClr>
                </a:solidFill>
                <a:latin typeface="黑体" pitchFamily="49" charset="-122"/>
                <a:ea typeface="黑体" pitchFamily="49" charset="-122"/>
              </a:rPr>
              <a:t>生态旅游推广政策的</a:t>
            </a:r>
            <a:r>
              <a:rPr lang="zh-CN" altLang="en-US" sz="1000" dirty="0">
                <a:latin typeface="黑体" pitchFamily="49" charset="-122"/>
                <a:ea typeface="黑体" pitchFamily="49" charset="-122"/>
              </a:rPr>
              <a:t>推动。游客使用较多。</a:t>
            </a:r>
            <a:endParaRPr lang="zh-CN" altLang="en-US" sz="1000" dirty="0">
              <a:latin typeface="黑体" pitchFamily="49" charset="-122"/>
              <a:ea typeface="黑体"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5725" y="519113"/>
            <a:ext cx="5416868" cy="461665"/>
          </a:xfrm>
          <a:prstGeom prst="rect">
            <a:avLst/>
          </a:prstGeom>
          <a:noFill/>
        </p:spPr>
        <p:txBody>
          <a:bodyPr wrap="none">
            <a:spAutoFit/>
          </a:bodyPr>
          <a:lstStyle/>
          <a:p>
            <a:pPr>
              <a:defRPr/>
            </a:pPr>
            <a:r>
              <a:rPr lang="zh-CN" altLang="en-US" sz="2400" dirty="0">
                <a:solidFill>
                  <a:schemeClr val="tx1">
                    <a:lumMod val="65000"/>
                    <a:lumOff val="35000"/>
                  </a:schemeClr>
                </a:solidFill>
                <a:latin typeface="汉仪铁线黑-35简" panose="00020600040101010101" pitchFamily="18" charset="-122"/>
                <a:ea typeface="汉仪铁线黑-35简" panose="00020600040101010101" pitchFamily="18" charset="-122"/>
              </a:rPr>
              <a:t>站点间其他交通方式与分时租赁的比较</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p:txBody>
      </p:sp>
      <p:sp>
        <p:nvSpPr>
          <p:cNvPr id="8" name="文本框 7"/>
          <p:cNvSpPr txBox="1"/>
          <p:nvPr/>
        </p:nvSpPr>
        <p:spPr>
          <a:xfrm>
            <a:off x="3254375" y="955675"/>
            <a:ext cx="2486025" cy="3931920"/>
          </a:xfrm>
          <a:prstGeom prst="rect">
            <a:avLst/>
          </a:prstGeom>
          <a:noFill/>
        </p:spPr>
        <p:txBody>
          <a:bodyPr wrap="square">
            <a:spAutoFit/>
          </a:bodyPr>
          <a:lstStyle/>
          <a:p>
            <a:pPr>
              <a:lnSpc>
                <a:spcPct val="150000"/>
              </a:lnSpc>
              <a:defRPr/>
            </a:pP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市区内（杨浦区）站点间交通</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zh-CN" altLang="en-US" sz="1200" dirty="0">
                <a:solidFill>
                  <a:schemeClr val="accent2">
                    <a:lumMod val="50000"/>
                  </a:schemeClr>
                </a:solidFill>
                <a:latin typeface="汉仪铁线黑-35简" panose="00020600040101010101" pitchFamily="18" charset="-122"/>
                <a:ea typeface="汉仪铁线黑-35简" panose="00020600040101010101" pitchFamily="18" charset="-122"/>
              </a:rPr>
              <a:t>第一类：同济大学站至长阳谷站</a:t>
            </a:r>
            <a:endParaRPr lang="zh-CN" altLang="en-US" sz="1200" dirty="0">
              <a:solidFill>
                <a:schemeClr val="accent2">
                  <a:lumMod val="50000"/>
                </a:schemeClr>
              </a:solidFill>
              <a:latin typeface="汉仪铁线黑-35简" panose="00020600040101010101" pitchFamily="18" charset="-122"/>
              <a:ea typeface="汉仪铁线黑-35简" panose="00020600040101010101" pitchFamily="18" charset="-122"/>
            </a:endParaRPr>
          </a:p>
          <a:p>
            <a:pPr>
              <a:lnSpc>
                <a:spcPct val="150000"/>
              </a:lnSpc>
              <a:defRPr/>
            </a:pPr>
            <a:r>
              <a:rPr lang="en-US" altLang="zh-CN" sz="1200" b="1" dirty="0">
                <a:solidFill>
                  <a:schemeClr val="tx1">
                    <a:lumMod val="65000"/>
                    <a:lumOff val="35000"/>
                  </a:schemeClr>
                </a:solidFill>
                <a:latin typeface="汉仪铁线黑-35简" panose="00020600040101010101" pitchFamily="18" charset="-122"/>
                <a:ea typeface="汉仪铁线黑-35简" panose="00020600040101010101" pitchFamily="18" charset="-122"/>
              </a:rPr>
              <a:t>1.</a:t>
            </a:r>
            <a:r>
              <a:rPr lang="zh-CN" altLang="en-US" sz="1200" b="1" dirty="0">
                <a:solidFill>
                  <a:schemeClr val="tx1">
                    <a:lumMod val="65000"/>
                    <a:lumOff val="35000"/>
                  </a:schemeClr>
                </a:solidFill>
                <a:latin typeface="汉仪铁线黑-35简" panose="00020600040101010101" pitchFamily="18" charset="-122"/>
                <a:ea typeface="汉仪铁线黑-35简" panose="00020600040101010101" pitchFamily="18" charset="-122"/>
              </a:rPr>
              <a:t>公交车</a:t>
            </a:r>
            <a:r>
              <a:rPr lang="en-US" altLang="zh-CN" sz="1200" b="1" dirty="0">
                <a:solidFill>
                  <a:schemeClr val="tx1">
                    <a:lumMod val="65000"/>
                    <a:lumOff val="35000"/>
                  </a:schemeClr>
                </a:solidFill>
                <a:latin typeface="汉仪铁线黑-35简" panose="00020600040101010101" pitchFamily="18" charset="-122"/>
                <a:ea typeface="汉仪铁线黑-35简" panose="00020600040101010101" pitchFamily="18" charset="-122"/>
              </a:rPr>
              <a:t>723</a:t>
            </a:r>
            <a:r>
              <a:rPr lang="zh-CN" altLang="en-US" sz="1200" b="1" dirty="0">
                <a:solidFill>
                  <a:schemeClr val="tx1">
                    <a:lumMod val="65000"/>
                    <a:lumOff val="35000"/>
                  </a:schemeClr>
                </a:solidFill>
                <a:latin typeface="汉仪铁线黑-35简" panose="00020600040101010101" pitchFamily="18" charset="-122"/>
                <a:ea typeface="汉仪铁线黑-35简" panose="00020600040101010101" pitchFamily="18" charset="-122"/>
              </a:rPr>
              <a:t>路</a:t>
            </a:r>
            <a:r>
              <a:rPr lang="en-US" altLang="zh-CN" sz="1200" b="1" dirty="0">
                <a:solidFill>
                  <a:schemeClr val="tx1">
                    <a:lumMod val="65000"/>
                    <a:lumOff val="35000"/>
                  </a:schemeClr>
                </a:solidFill>
                <a:latin typeface="汉仪铁线黑-35简" panose="00020600040101010101" pitchFamily="18" charset="-122"/>
                <a:ea typeface="汉仪铁线黑-35简" panose="00020600040101010101" pitchFamily="18" charset="-122"/>
              </a:rPr>
              <a:t>+</a:t>
            </a:r>
            <a:r>
              <a:rPr lang="zh-CN" altLang="en-US" sz="1200" b="1" dirty="0">
                <a:solidFill>
                  <a:schemeClr val="tx1">
                    <a:lumMod val="65000"/>
                    <a:lumOff val="35000"/>
                  </a:schemeClr>
                </a:solidFill>
                <a:latin typeface="汉仪铁线黑-35简" panose="00020600040101010101" pitchFamily="18" charset="-122"/>
                <a:ea typeface="汉仪铁线黑-35简" panose="00020600040101010101" pitchFamily="18" charset="-122"/>
              </a:rPr>
              <a:t>步行</a:t>
            </a:r>
            <a:r>
              <a:rPr lang="en-US" altLang="zh-CN" sz="1200" b="1" dirty="0">
                <a:solidFill>
                  <a:schemeClr val="tx1">
                    <a:lumMod val="65000"/>
                    <a:lumOff val="35000"/>
                  </a:schemeClr>
                </a:solidFill>
                <a:latin typeface="汉仪铁线黑-35简" panose="00020600040101010101" pitchFamily="18" charset="-122"/>
                <a:ea typeface="汉仪铁线黑-35简" panose="00020600040101010101" pitchFamily="18" charset="-122"/>
              </a:rPr>
              <a:t>1.2km</a:t>
            </a:r>
            <a:endParaRPr lang="en-US" altLang="zh-CN" sz="1200" b="1"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耗时：</a:t>
            </a: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40min</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花费：</a:t>
            </a: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2rmb</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E=40*2=80</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en-US" altLang="zh-CN" sz="1200" b="1" dirty="0">
                <a:solidFill>
                  <a:schemeClr val="tx1">
                    <a:lumMod val="65000"/>
                    <a:lumOff val="35000"/>
                  </a:schemeClr>
                </a:solidFill>
                <a:latin typeface="汉仪铁线黑-35简" panose="00020600040101010101" pitchFamily="18" charset="-122"/>
                <a:ea typeface="汉仪铁线黑-35简" panose="00020600040101010101" pitchFamily="18" charset="-122"/>
              </a:rPr>
              <a:t>2.Evcard 车行4.5km</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耗时：</a:t>
            </a: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15min</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花费：</a:t>
            </a: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15*0.5=7.5rmb</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E=15*7.5=112.5</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en-US" altLang="zh-CN" sz="1200" b="1" dirty="0">
                <a:solidFill>
                  <a:schemeClr val="tx1">
                    <a:lumMod val="65000"/>
                    <a:lumOff val="35000"/>
                  </a:schemeClr>
                </a:solidFill>
                <a:latin typeface="汉仪铁线黑-35简" panose="00020600040101010101" pitchFamily="18" charset="-122"/>
                <a:ea typeface="汉仪铁线黑-35简" panose="00020600040101010101" pitchFamily="18" charset="-122"/>
              </a:rPr>
              <a:t>3.出租车 车行4.5km</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耗时：</a:t>
            </a: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13min</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花费：</a:t>
            </a: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19rmb</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E=13*19=247</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p:txBody>
      </p:sp>
      <p:pic>
        <p:nvPicPr>
          <p:cNvPr id="9220"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031706" y="519113"/>
            <a:ext cx="2824163"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31706" y="2546747"/>
            <a:ext cx="2824163"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p:cNvSpPr txBox="1"/>
          <p:nvPr/>
        </p:nvSpPr>
        <p:spPr>
          <a:xfrm>
            <a:off x="85725" y="954881"/>
            <a:ext cx="2533650" cy="2560320"/>
          </a:xfrm>
          <a:prstGeom prst="rect">
            <a:avLst/>
          </a:prstGeom>
          <a:noFill/>
        </p:spPr>
        <p:txBody>
          <a:bodyPr>
            <a:spAutoFit/>
          </a:bodyPr>
          <a:lstStyle/>
          <a:p>
            <a:pPr>
              <a:lnSpc>
                <a:spcPct val="150000"/>
              </a:lnSpc>
              <a:defRPr/>
            </a:pPr>
            <a:r>
              <a:rPr lang="zh-CN" altLang="en-US" sz="1200" b="1" dirty="0">
                <a:solidFill>
                  <a:schemeClr val="accent2">
                    <a:lumMod val="50000"/>
                  </a:schemeClr>
                </a:solidFill>
                <a:latin typeface="汉仪铁线黑-35简" panose="00020600040101010101" pitchFamily="18" charset="-122"/>
                <a:ea typeface="汉仪铁线黑-35简" panose="00020600040101010101" pitchFamily="18" charset="-122"/>
              </a:rPr>
              <a:t>建立初步数学模型</a:t>
            </a:r>
            <a:r>
              <a:rPr lang="en-US" altLang="zh-CN" sz="1200" b="1" dirty="0">
                <a:solidFill>
                  <a:schemeClr val="accent2">
                    <a:lumMod val="50000"/>
                  </a:schemeClr>
                </a:solidFill>
                <a:latin typeface="汉仪铁线黑-35简" panose="00020600040101010101" pitchFamily="18" charset="-122"/>
                <a:ea typeface="汉仪铁线黑-35简" panose="00020600040101010101" pitchFamily="18" charset="-122"/>
              </a:rPr>
              <a:t>E</a:t>
            </a:r>
            <a:endParaRPr lang="en-US" altLang="zh-CN" sz="1200" b="1" dirty="0">
              <a:solidFill>
                <a:schemeClr val="accent2">
                  <a:lumMod val="50000"/>
                </a:schemeClr>
              </a:solidFill>
              <a:latin typeface="汉仪铁线黑-35简" panose="00020600040101010101" pitchFamily="18" charset="-122"/>
              <a:ea typeface="汉仪铁线黑-35简" panose="00020600040101010101" pitchFamily="18" charset="-122"/>
            </a:endParaRPr>
          </a:p>
          <a:p>
            <a:pPr>
              <a:lnSpc>
                <a:spcPct val="150000"/>
              </a:lnSpc>
              <a:defRPr/>
            </a:pP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E=t</a:t>
            </a: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a:t>
            </a: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time</a:t>
            </a: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a:t>
            </a: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*m</a:t>
            </a: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a:t>
            </a: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money</a:t>
            </a: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E</a:t>
            </a: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是交通方式的时间成本与经济成本的综合反映，可作为选择的指标依据。</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存在问题：忽略了</a:t>
            </a:r>
            <a:r>
              <a:rPr lang="en-US" altLang="zh-CN" sz="1200" dirty="0" err="1">
                <a:solidFill>
                  <a:schemeClr val="tx1">
                    <a:lumMod val="65000"/>
                    <a:lumOff val="35000"/>
                  </a:schemeClr>
                </a:solidFill>
                <a:latin typeface="汉仪铁线黑-35简" panose="00020600040101010101" pitchFamily="18" charset="-122"/>
                <a:ea typeface="汉仪铁线黑-35简" panose="00020600040101010101" pitchFamily="18" charset="-122"/>
              </a:rPr>
              <a:t>evcard</a:t>
            </a: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初期投入的经济成本（会员费用、押金等）</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p:txBody>
      </p:sp>
      <p:sp>
        <p:nvSpPr>
          <p:cNvPr id="12" name="文本框 11"/>
          <p:cNvSpPr txBox="1"/>
          <p:nvPr/>
        </p:nvSpPr>
        <p:spPr>
          <a:xfrm>
            <a:off x="-36195" y="4299585"/>
            <a:ext cx="3416935" cy="548640"/>
          </a:xfrm>
          <a:prstGeom prst="rect">
            <a:avLst/>
          </a:prstGeom>
          <a:noFill/>
        </p:spPr>
        <p:txBody>
          <a:bodyPr wrap="square">
            <a:spAutoFit/>
          </a:bodyPr>
          <a:lstStyle/>
          <a:p>
            <a:pPr>
              <a:lnSpc>
                <a:spcPct val="150000"/>
              </a:lnSpc>
              <a:defRPr/>
            </a:pPr>
            <a:r>
              <a:rPr lang="en-US" altLang="zh-CN" sz="2000" b="1" dirty="0">
                <a:solidFill>
                  <a:schemeClr val="accent2">
                    <a:lumMod val="50000"/>
                  </a:schemeClr>
                </a:solidFill>
                <a:effectLst>
                  <a:outerShdw blurRad="38100" dist="38100" dir="2700000" algn="tl">
                    <a:srgbClr val="000000">
                      <a:alpha val="43137"/>
                    </a:srgbClr>
                  </a:outerShdw>
                </a:effectLst>
                <a:latin typeface="黑体" charset="0"/>
                <a:ea typeface="黑体" charset="0"/>
              </a:rPr>
              <a:t>E</a:t>
            </a:r>
            <a:r>
              <a:rPr lang="zh-CN" altLang="en-US" sz="2000" b="1" dirty="0">
                <a:solidFill>
                  <a:schemeClr val="accent2">
                    <a:lumMod val="50000"/>
                  </a:schemeClr>
                </a:solidFill>
                <a:effectLst>
                  <a:outerShdw blurRad="38100" dist="38100" dir="2700000" algn="tl">
                    <a:srgbClr val="000000">
                      <a:alpha val="43137"/>
                    </a:srgbClr>
                  </a:outerShdw>
                </a:effectLst>
                <a:latin typeface="黑体" charset="0"/>
                <a:ea typeface="黑体" charset="0"/>
              </a:rPr>
              <a:t>值：出租车</a:t>
            </a:r>
            <a:r>
              <a:rPr lang="en-US" altLang="zh-CN" sz="2000" b="1" dirty="0">
                <a:solidFill>
                  <a:schemeClr val="accent2">
                    <a:lumMod val="50000"/>
                  </a:schemeClr>
                </a:solidFill>
                <a:effectLst>
                  <a:outerShdw blurRad="38100" dist="38100" dir="2700000" algn="tl">
                    <a:srgbClr val="000000">
                      <a:alpha val="43137"/>
                    </a:srgbClr>
                  </a:outerShdw>
                </a:effectLst>
                <a:latin typeface="黑体" charset="0"/>
                <a:ea typeface="黑体" charset="0"/>
              </a:rPr>
              <a:t>&gt;</a:t>
            </a:r>
            <a:r>
              <a:rPr lang="en-US" altLang="zh-CN" sz="2000" b="1" dirty="0" err="1">
                <a:solidFill>
                  <a:schemeClr val="accent2">
                    <a:lumMod val="50000"/>
                  </a:schemeClr>
                </a:solidFill>
                <a:effectLst>
                  <a:outerShdw blurRad="38100" dist="38100" dir="2700000" algn="tl">
                    <a:srgbClr val="000000">
                      <a:alpha val="43137"/>
                    </a:srgbClr>
                  </a:outerShdw>
                </a:effectLst>
                <a:latin typeface="黑体" charset="0"/>
                <a:ea typeface="黑体" charset="0"/>
              </a:rPr>
              <a:t>evc</a:t>
            </a:r>
            <a:r>
              <a:rPr lang="en-US" altLang="zh-CN" sz="2000" b="1" dirty="0">
                <a:solidFill>
                  <a:schemeClr val="accent2">
                    <a:lumMod val="50000"/>
                  </a:schemeClr>
                </a:solidFill>
                <a:effectLst>
                  <a:outerShdw blurRad="38100" dist="38100" dir="2700000" algn="tl">
                    <a:srgbClr val="000000">
                      <a:alpha val="43137"/>
                    </a:srgbClr>
                  </a:outerShdw>
                </a:effectLst>
                <a:latin typeface="黑体" charset="0"/>
                <a:ea typeface="黑体" charset="0"/>
              </a:rPr>
              <a:t>&gt;</a:t>
            </a:r>
            <a:r>
              <a:rPr lang="zh-CN" altLang="en-US" sz="2000" b="1" dirty="0">
                <a:solidFill>
                  <a:schemeClr val="accent2">
                    <a:lumMod val="50000"/>
                  </a:schemeClr>
                </a:solidFill>
                <a:effectLst>
                  <a:outerShdw blurRad="38100" dist="38100" dir="2700000" algn="tl">
                    <a:srgbClr val="000000">
                      <a:alpha val="43137"/>
                    </a:srgbClr>
                  </a:outerShdw>
                </a:effectLst>
                <a:latin typeface="黑体" charset="0"/>
                <a:ea typeface="黑体" charset="0"/>
              </a:rPr>
              <a:t>公交</a:t>
            </a:r>
            <a:endParaRPr lang="zh-CN" altLang="en-US" sz="2000" b="1" dirty="0">
              <a:solidFill>
                <a:schemeClr val="accent2">
                  <a:lumMod val="50000"/>
                </a:schemeClr>
              </a:solidFill>
              <a:effectLst>
                <a:outerShdw blurRad="38100" dist="38100" dir="2700000" algn="tl">
                  <a:srgbClr val="000000">
                    <a:alpha val="43137"/>
                  </a:srgbClr>
                </a:outerShdw>
              </a:effectLst>
              <a:latin typeface="黑体" charset="0"/>
              <a:ea typeface="黑体" charset="0"/>
            </a:endParaRPr>
          </a:p>
        </p:txBody>
      </p:sp>
      <p:sp>
        <p:nvSpPr>
          <p:cNvPr id="6" name="TextBox 1"/>
          <p:cNvSpPr txBox="1"/>
          <p:nvPr/>
        </p:nvSpPr>
        <p:spPr>
          <a:xfrm>
            <a:off x="251520" y="153353"/>
            <a:ext cx="2468880" cy="365760"/>
          </a:xfrm>
          <a:prstGeom prst="rect">
            <a:avLst/>
          </a:prstGeom>
          <a:noFill/>
        </p:spPr>
        <p:txBody>
          <a:bodyPr wrap="none" rtlCol="0">
            <a:spAutoFit/>
          </a:bodyPr>
          <a:lstStyle/>
          <a:p>
            <a:r>
              <a:rPr lang="en-US" altLang="zh-CN" dirty="0">
                <a:latin typeface="黑体" pitchFamily="49" charset="-122"/>
                <a:ea typeface="黑体" pitchFamily="49" charset="-122"/>
              </a:rPr>
              <a:t>5 </a:t>
            </a:r>
            <a:r>
              <a:rPr lang="zh-CN" altLang="en-US" dirty="0">
                <a:latin typeface="黑体" pitchFamily="49" charset="-122"/>
                <a:ea typeface="黑体" pitchFamily="49" charset="-122"/>
              </a:rPr>
              <a:t>不同交通方式比较：</a:t>
            </a:r>
            <a:endParaRPr lang="zh-CN" altLang="en-US" dirty="0">
              <a:latin typeface="黑体" pitchFamily="49" charset="-122"/>
              <a:ea typeface="黑体"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5725" y="519113"/>
            <a:ext cx="5416868" cy="461665"/>
          </a:xfrm>
          <a:prstGeom prst="rect">
            <a:avLst/>
          </a:prstGeom>
          <a:noFill/>
        </p:spPr>
        <p:txBody>
          <a:bodyPr wrap="none">
            <a:spAutoFit/>
          </a:bodyPr>
          <a:lstStyle/>
          <a:p>
            <a:pPr>
              <a:defRPr/>
            </a:pPr>
            <a:r>
              <a:rPr lang="zh-CN" altLang="en-US" sz="2400" dirty="0">
                <a:solidFill>
                  <a:schemeClr val="tx1">
                    <a:lumMod val="65000"/>
                    <a:lumOff val="35000"/>
                  </a:schemeClr>
                </a:solidFill>
                <a:latin typeface="汉仪铁线黑-35简" panose="00020600040101010101" pitchFamily="18" charset="-122"/>
                <a:ea typeface="汉仪铁线黑-35简" panose="00020600040101010101" pitchFamily="18" charset="-122"/>
              </a:rPr>
              <a:t>站点间其他交通方式与分时租赁的比较</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p:txBody>
      </p:sp>
      <p:sp>
        <p:nvSpPr>
          <p:cNvPr id="8" name="文本框 7"/>
          <p:cNvSpPr txBox="1"/>
          <p:nvPr/>
        </p:nvSpPr>
        <p:spPr>
          <a:xfrm>
            <a:off x="156845" y="958215"/>
            <a:ext cx="3691890" cy="3931920"/>
          </a:xfrm>
          <a:prstGeom prst="rect">
            <a:avLst/>
          </a:prstGeom>
          <a:noFill/>
        </p:spPr>
        <p:txBody>
          <a:bodyPr wrap="square">
            <a:spAutoFit/>
          </a:bodyPr>
          <a:lstStyle/>
          <a:p>
            <a:pPr>
              <a:lnSpc>
                <a:spcPct val="150000"/>
              </a:lnSpc>
              <a:defRPr/>
            </a:pP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市区（杨浦区）到郊区（嘉定区）站点间交通</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zh-CN" altLang="en-US" sz="1200" dirty="0">
                <a:solidFill>
                  <a:schemeClr val="accent2">
                    <a:lumMod val="50000"/>
                  </a:schemeClr>
                </a:solidFill>
                <a:latin typeface="汉仪铁线黑-35简" panose="00020600040101010101" pitchFamily="18" charset="-122"/>
                <a:ea typeface="汉仪铁线黑-35简" panose="00020600040101010101" pitchFamily="18" charset="-122"/>
              </a:rPr>
              <a:t>第二类：同济大学四平路站至嘉定校区站</a:t>
            </a:r>
            <a:endParaRPr lang="zh-CN" altLang="en-US" sz="1200" dirty="0">
              <a:solidFill>
                <a:schemeClr val="accent2">
                  <a:lumMod val="50000"/>
                </a:schemeClr>
              </a:solidFill>
              <a:latin typeface="汉仪铁线黑-35简" panose="00020600040101010101" pitchFamily="18" charset="-122"/>
              <a:ea typeface="汉仪铁线黑-35简" panose="00020600040101010101" pitchFamily="18" charset="-122"/>
            </a:endParaRPr>
          </a:p>
          <a:p>
            <a:pPr>
              <a:lnSpc>
                <a:spcPct val="150000"/>
              </a:lnSpc>
              <a:defRPr/>
            </a:pPr>
            <a:r>
              <a:rPr lang="en-US" altLang="zh-CN" sz="1200" b="1" dirty="0">
                <a:solidFill>
                  <a:schemeClr val="tx1">
                    <a:lumMod val="65000"/>
                    <a:lumOff val="35000"/>
                  </a:schemeClr>
                </a:solidFill>
                <a:latin typeface="汉仪铁线黑-35简" panose="00020600040101010101" pitchFamily="18" charset="-122"/>
                <a:ea typeface="汉仪铁线黑-35简" panose="00020600040101010101" pitchFamily="18" charset="-122"/>
              </a:rPr>
              <a:t>1.</a:t>
            </a:r>
            <a:r>
              <a:rPr lang="zh-CN" altLang="en-US" sz="1200" b="1" dirty="0">
                <a:solidFill>
                  <a:schemeClr val="tx1">
                    <a:lumMod val="65000"/>
                    <a:lumOff val="35000"/>
                  </a:schemeClr>
                </a:solidFill>
                <a:latin typeface="汉仪铁线黑-35简" panose="00020600040101010101" pitchFamily="18" charset="-122"/>
                <a:ea typeface="汉仪铁线黑-35简" panose="00020600040101010101" pitchFamily="18" charset="-122"/>
              </a:rPr>
              <a:t>轨道交通</a:t>
            </a:r>
            <a:r>
              <a:rPr lang="en-US" altLang="zh-CN" sz="1200" b="1" dirty="0">
                <a:solidFill>
                  <a:schemeClr val="tx1">
                    <a:lumMod val="65000"/>
                    <a:lumOff val="35000"/>
                  </a:schemeClr>
                </a:solidFill>
                <a:latin typeface="汉仪铁线黑-35简" panose="00020600040101010101" pitchFamily="18" charset="-122"/>
                <a:ea typeface="汉仪铁线黑-35简" panose="00020600040101010101" pitchFamily="18" charset="-122"/>
              </a:rPr>
              <a:t>10</a:t>
            </a:r>
            <a:r>
              <a:rPr lang="zh-CN" altLang="en-US" sz="1200" b="1" dirty="0">
                <a:solidFill>
                  <a:schemeClr val="tx1">
                    <a:lumMod val="65000"/>
                    <a:lumOff val="35000"/>
                  </a:schemeClr>
                </a:solidFill>
                <a:latin typeface="汉仪铁线黑-35简" panose="00020600040101010101" pitchFamily="18" charset="-122"/>
                <a:ea typeface="汉仪铁线黑-35简" panose="00020600040101010101" pitchFamily="18" charset="-122"/>
              </a:rPr>
              <a:t>号线</a:t>
            </a:r>
            <a:r>
              <a:rPr lang="en-US" altLang="zh-CN" sz="1200" b="1" dirty="0">
                <a:solidFill>
                  <a:schemeClr val="tx1">
                    <a:lumMod val="65000"/>
                    <a:lumOff val="35000"/>
                  </a:schemeClr>
                </a:solidFill>
                <a:latin typeface="汉仪铁线黑-35简" panose="00020600040101010101" pitchFamily="18" charset="-122"/>
                <a:ea typeface="汉仪铁线黑-35简" panose="00020600040101010101" pitchFamily="18" charset="-122"/>
              </a:rPr>
              <a:t>—11</a:t>
            </a:r>
            <a:r>
              <a:rPr lang="zh-CN" altLang="en-US" sz="1200" b="1" dirty="0">
                <a:solidFill>
                  <a:schemeClr val="tx1">
                    <a:lumMod val="65000"/>
                    <a:lumOff val="35000"/>
                  </a:schemeClr>
                </a:solidFill>
                <a:latin typeface="汉仪铁线黑-35简" panose="00020600040101010101" pitchFamily="18" charset="-122"/>
                <a:ea typeface="汉仪铁线黑-35简" panose="00020600040101010101" pitchFamily="18" charset="-122"/>
              </a:rPr>
              <a:t>号线</a:t>
            </a:r>
            <a:r>
              <a:rPr lang="en-US" altLang="zh-CN" sz="1200" b="1" dirty="0">
                <a:solidFill>
                  <a:schemeClr val="tx1">
                    <a:lumMod val="65000"/>
                    <a:lumOff val="35000"/>
                  </a:schemeClr>
                </a:solidFill>
                <a:latin typeface="汉仪铁线黑-35简" panose="00020600040101010101" pitchFamily="18" charset="-122"/>
                <a:ea typeface="汉仪铁线黑-35简" panose="00020600040101010101" pitchFamily="18" charset="-122"/>
              </a:rPr>
              <a:t>—</a:t>
            </a:r>
            <a:r>
              <a:rPr lang="zh-CN" altLang="en-US" sz="1200" b="1" dirty="0">
                <a:solidFill>
                  <a:schemeClr val="tx1">
                    <a:lumMod val="65000"/>
                    <a:lumOff val="35000"/>
                  </a:schemeClr>
                </a:solidFill>
                <a:latin typeface="汉仪铁线黑-35简" panose="00020600040101010101" pitchFamily="18" charset="-122"/>
                <a:ea typeface="汉仪铁线黑-35简" panose="00020600040101010101" pitchFamily="18" charset="-122"/>
              </a:rPr>
              <a:t>北安线</a:t>
            </a:r>
            <a:endParaRPr lang="en-US" altLang="zh-CN" sz="1200" b="1"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耗时：</a:t>
            </a: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130min</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花费：</a:t>
            </a: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11rmb</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E=130*11=1430</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en-US" altLang="zh-CN" sz="1200" b="1" dirty="0">
                <a:solidFill>
                  <a:schemeClr val="tx1">
                    <a:lumMod val="65000"/>
                    <a:lumOff val="35000"/>
                  </a:schemeClr>
                </a:solidFill>
                <a:latin typeface="汉仪铁线黑-35简" panose="00020600040101010101" pitchFamily="18" charset="-122"/>
                <a:ea typeface="汉仪铁线黑-35简" panose="00020600040101010101" pitchFamily="18" charset="-122"/>
              </a:rPr>
              <a:t>2.Evcard 车行40.1km</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耗时：</a:t>
            </a: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60min</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花费：</a:t>
            </a: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60*0.5=30rmb</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E=60*30=1800</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en-US" altLang="zh-CN" sz="1200" b="1" dirty="0">
                <a:solidFill>
                  <a:schemeClr val="tx1">
                    <a:lumMod val="65000"/>
                    <a:lumOff val="35000"/>
                  </a:schemeClr>
                </a:solidFill>
                <a:latin typeface="汉仪铁线黑-35简" panose="00020600040101010101" pitchFamily="18" charset="-122"/>
                <a:ea typeface="汉仪铁线黑-35简" panose="00020600040101010101" pitchFamily="18" charset="-122"/>
              </a:rPr>
              <a:t>3.出租车 车行40.1km</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耗时：</a:t>
            </a: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53min</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花费：</a:t>
            </a: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141rmb</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E=53*141=6943</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p:txBody>
      </p:sp>
      <p:pic>
        <p:nvPicPr>
          <p:cNvPr id="10244" name="图片 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60269" y="957262"/>
            <a:ext cx="2824163" cy="1796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0269" y="2976563"/>
            <a:ext cx="2824163" cy="179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2700020" y="4227830"/>
            <a:ext cx="3175635" cy="548640"/>
          </a:xfrm>
          <a:prstGeom prst="rect">
            <a:avLst/>
          </a:prstGeom>
          <a:noFill/>
        </p:spPr>
        <p:txBody>
          <a:bodyPr wrap="square">
            <a:spAutoFit/>
          </a:bodyPr>
          <a:lstStyle/>
          <a:p>
            <a:pPr>
              <a:lnSpc>
                <a:spcPct val="150000"/>
              </a:lnSpc>
              <a:defRPr/>
            </a:pPr>
            <a:r>
              <a:rPr lang="en-US" altLang="zh-CN" sz="2000" dirty="0">
                <a:solidFill>
                  <a:schemeClr val="accent2">
                    <a:lumMod val="50000"/>
                  </a:schemeClr>
                </a:solidFill>
                <a:effectLst>
                  <a:outerShdw blurRad="38100" dist="38100" dir="2700000" algn="tl">
                    <a:srgbClr val="000000">
                      <a:alpha val="43137"/>
                    </a:srgbClr>
                  </a:outerShdw>
                </a:effectLst>
                <a:latin typeface="汉仪铁线黑-35简" panose="00020600040101010101" pitchFamily="18" charset="-122"/>
                <a:ea typeface="汉仪铁线黑-35简" panose="00020600040101010101" pitchFamily="18" charset="-122"/>
              </a:rPr>
              <a:t>E</a:t>
            </a:r>
            <a:r>
              <a:rPr lang="zh-CN" altLang="en-US" sz="2000" dirty="0">
                <a:solidFill>
                  <a:schemeClr val="accent2">
                    <a:lumMod val="50000"/>
                  </a:schemeClr>
                </a:solidFill>
                <a:effectLst>
                  <a:outerShdw blurRad="38100" dist="38100" dir="2700000" algn="tl">
                    <a:srgbClr val="000000">
                      <a:alpha val="43137"/>
                    </a:srgbClr>
                  </a:outerShdw>
                </a:effectLst>
                <a:latin typeface="汉仪铁线黑-35简" panose="00020600040101010101" pitchFamily="18" charset="-122"/>
                <a:ea typeface="汉仪铁线黑-35简" panose="00020600040101010101" pitchFamily="18" charset="-122"/>
              </a:rPr>
              <a:t>值：出租车</a:t>
            </a:r>
            <a:r>
              <a:rPr lang="en-US" altLang="zh-CN" sz="2000" dirty="0">
                <a:solidFill>
                  <a:schemeClr val="accent2">
                    <a:lumMod val="50000"/>
                  </a:schemeClr>
                </a:solidFill>
                <a:effectLst>
                  <a:outerShdw blurRad="38100" dist="38100" dir="2700000" algn="tl">
                    <a:srgbClr val="000000">
                      <a:alpha val="43137"/>
                    </a:srgbClr>
                  </a:outerShdw>
                </a:effectLst>
                <a:latin typeface="汉仪铁线黑-35简" panose="00020600040101010101" pitchFamily="18" charset="-122"/>
                <a:ea typeface="汉仪铁线黑-35简" panose="00020600040101010101" pitchFamily="18" charset="-122"/>
              </a:rPr>
              <a:t>&gt;</a:t>
            </a:r>
            <a:r>
              <a:rPr lang="en-US" altLang="zh-CN" sz="2000" dirty="0" err="1">
                <a:solidFill>
                  <a:schemeClr val="accent2">
                    <a:lumMod val="50000"/>
                  </a:schemeClr>
                </a:solidFill>
                <a:effectLst>
                  <a:outerShdw blurRad="38100" dist="38100" dir="2700000" algn="tl">
                    <a:srgbClr val="000000">
                      <a:alpha val="43137"/>
                    </a:srgbClr>
                  </a:outerShdw>
                </a:effectLst>
                <a:latin typeface="汉仪铁线黑-35简" panose="00020600040101010101" pitchFamily="18" charset="-122"/>
                <a:ea typeface="汉仪铁线黑-35简" panose="00020600040101010101" pitchFamily="18" charset="-122"/>
              </a:rPr>
              <a:t>evc</a:t>
            </a:r>
            <a:r>
              <a:rPr lang="en-US" altLang="zh-CN" sz="2000" dirty="0">
                <a:solidFill>
                  <a:schemeClr val="accent2">
                    <a:lumMod val="50000"/>
                  </a:schemeClr>
                </a:solidFill>
                <a:effectLst>
                  <a:outerShdw blurRad="38100" dist="38100" dir="2700000" algn="tl">
                    <a:srgbClr val="000000">
                      <a:alpha val="43137"/>
                    </a:srgbClr>
                  </a:outerShdw>
                </a:effectLst>
                <a:latin typeface="汉仪铁线黑-35简" panose="00020600040101010101" pitchFamily="18" charset="-122"/>
                <a:ea typeface="汉仪铁线黑-35简" panose="00020600040101010101" pitchFamily="18" charset="-122"/>
              </a:rPr>
              <a:t>&gt;</a:t>
            </a:r>
            <a:r>
              <a:rPr lang="zh-CN" altLang="en-US" sz="2000" dirty="0">
                <a:solidFill>
                  <a:schemeClr val="accent2">
                    <a:lumMod val="50000"/>
                  </a:schemeClr>
                </a:solidFill>
                <a:effectLst>
                  <a:outerShdw blurRad="38100" dist="38100" dir="2700000" algn="tl">
                    <a:srgbClr val="000000">
                      <a:alpha val="43137"/>
                    </a:srgbClr>
                  </a:outerShdw>
                </a:effectLst>
                <a:latin typeface="汉仪铁线黑-35简" panose="00020600040101010101" pitchFamily="18" charset="-122"/>
                <a:ea typeface="汉仪铁线黑-35简" panose="00020600040101010101" pitchFamily="18" charset="-122"/>
              </a:rPr>
              <a:t>公交</a:t>
            </a:r>
            <a:endParaRPr lang="zh-CN" altLang="en-US" sz="2000" dirty="0">
              <a:solidFill>
                <a:schemeClr val="accent2">
                  <a:lumMod val="50000"/>
                </a:schemeClr>
              </a:solidFill>
              <a:effectLst>
                <a:outerShdw blurRad="38100" dist="38100" dir="2700000" algn="tl">
                  <a:srgbClr val="000000">
                    <a:alpha val="43137"/>
                  </a:srgbClr>
                </a:outerShdw>
              </a:effectLst>
              <a:latin typeface="汉仪铁线黑-35简" panose="00020600040101010101" pitchFamily="18" charset="-122"/>
              <a:ea typeface="汉仪铁线黑-35简" panose="00020600040101010101" pitchFamily="18" charset="-122"/>
            </a:endParaRPr>
          </a:p>
        </p:txBody>
      </p:sp>
      <p:sp>
        <p:nvSpPr>
          <p:cNvPr id="6" name="TextBox 1"/>
          <p:cNvSpPr txBox="1"/>
          <p:nvPr/>
        </p:nvSpPr>
        <p:spPr>
          <a:xfrm>
            <a:off x="251520" y="153353"/>
            <a:ext cx="2468880" cy="365760"/>
          </a:xfrm>
          <a:prstGeom prst="rect">
            <a:avLst/>
          </a:prstGeom>
          <a:noFill/>
        </p:spPr>
        <p:txBody>
          <a:bodyPr wrap="none" rtlCol="0">
            <a:spAutoFit/>
          </a:bodyPr>
          <a:lstStyle/>
          <a:p>
            <a:r>
              <a:rPr lang="en-US" altLang="zh-CN" dirty="0">
                <a:latin typeface="黑体" pitchFamily="49" charset="-122"/>
                <a:ea typeface="黑体" pitchFamily="49" charset="-122"/>
              </a:rPr>
              <a:t>5 </a:t>
            </a:r>
            <a:r>
              <a:rPr lang="zh-CN" altLang="en-US" dirty="0">
                <a:latin typeface="黑体" pitchFamily="49" charset="-122"/>
                <a:ea typeface="黑体" pitchFamily="49" charset="-122"/>
              </a:rPr>
              <a:t>不同交通方式比较：</a:t>
            </a:r>
            <a:endParaRPr lang="zh-CN" altLang="en-US" dirty="0">
              <a:latin typeface="黑体" pitchFamily="49" charset="-122"/>
              <a:ea typeface="黑体"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157163" y="44053"/>
            <a:ext cx="257413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itchFamily="34" charset="0"/>
              <a:buChar char="•"/>
              <a:defRPr sz="2800">
                <a:solidFill>
                  <a:schemeClr val="tx1"/>
                </a:solidFill>
                <a:latin typeface="Calibri" pitchFamily="34" charset="0"/>
                <a:ea typeface="宋体" pitchFamily="2" charset="-122"/>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宋体" pitchFamily="2" charset="-122"/>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宋体" pitchFamily="2" charset="-122"/>
              </a:defRPr>
            </a:lvl3pPr>
            <a:lvl4pPr marL="16002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4pPr>
            <a:lvl5pPr marL="20574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eaLnBrk="1" hangingPunct="1">
              <a:spcBef>
                <a:spcPct val="0"/>
              </a:spcBef>
              <a:buFont typeface="Arial" pitchFamily="34" charset="0"/>
              <a:buNone/>
            </a:pPr>
            <a:r>
              <a:rPr lang="zh-CN" altLang="en-US" sz="1050">
                <a:solidFill>
                  <a:schemeClr val="bg1"/>
                </a:solidFill>
                <a:latin typeface="汉仪铁线黑-35简" panose="00020600040101010101" pitchFamily="18" charset="-122"/>
                <a:ea typeface="汉仪铁线黑-35简" panose="00020600040101010101" pitchFamily="18" charset="-122"/>
                <a:cs typeface="Open Sans" pitchFamily="34" charset="0"/>
              </a:rPr>
              <a:t>基地城市生活环境调查与分析</a:t>
            </a:r>
            <a:endParaRPr lang="en-US" altLang="zh-CN" sz="1050">
              <a:solidFill>
                <a:schemeClr val="bg1"/>
              </a:solidFill>
              <a:latin typeface="汉仪铁线黑-35简" panose="00020600040101010101" pitchFamily="18" charset="-122"/>
              <a:ea typeface="汉仪铁线黑-35简" panose="00020600040101010101" pitchFamily="18" charset="-122"/>
              <a:cs typeface="Open Sans" pitchFamily="34" charset="0"/>
            </a:endParaRPr>
          </a:p>
          <a:p>
            <a:pPr eaLnBrk="1" hangingPunct="1">
              <a:spcBef>
                <a:spcPct val="0"/>
              </a:spcBef>
              <a:buFontTx/>
              <a:buNone/>
            </a:pPr>
            <a:endParaRPr lang="en-US" altLang="zh-CN" sz="1050">
              <a:solidFill>
                <a:schemeClr val="bg1"/>
              </a:solidFill>
              <a:latin typeface="汉仪铁线黑-35简" panose="00020600040101010101" pitchFamily="18" charset="-122"/>
              <a:ea typeface="汉仪铁线黑-35简" panose="00020600040101010101" pitchFamily="18" charset="-122"/>
              <a:cs typeface="Open Sans" pitchFamily="34" charset="0"/>
            </a:endParaRPr>
          </a:p>
        </p:txBody>
      </p:sp>
      <p:sp>
        <p:nvSpPr>
          <p:cNvPr id="9" name="文本框 8"/>
          <p:cNvSpPr txBox="1"/>
          <p:nvPr/>
        </p:nvSpPr>
        <p:spPr>
          <a:xfrm>
            <a:off x="85725" y="519113"/>
            <a:ext cx="5416868" cy="461665"/>
          </a:xfrm>
          <a:prstGeom prst="rect">
            <a:avLst/>
          </a:prstGeom>
          <a:noFill/>
        </p:spPr>
        <p:txBody>
          <a:bodyPr wrap="none">
            <a:spAutoFit/>
          </a:bodyPr>
          <a:lstStyle/>
          <a:p>
            <a:pPr>
              <a:defRPr/>
            </a:pPr>
            <a:r>
              <a:rPr lang="zh-CN" altLang="en-US" sz="2400" dirty="0">
                <a:solidFill>
                  <a:schemeClr val="tx1">
                    <a:lumMod val="65000"/>
                    <a:lumOff val="35000"/>
                  </a:schemeClr>
                </a:solidFill>
                <a:latin typeface="汉仪铁线黑-35简" panose="00020600040101010101" pitchFamily="18" charset="-122"/>
                <a:ea typeface="汉仪铁线黑-35简" panose="00020600040101010101" pitchFamily="18" charset="-122"/>
              </a:rPr>
              <a:t>站点间其他交通方式与分时租赁的比较</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p:txBody>
      </p:sp>
      <p:sp>
        <p:nvSpPr>
          <p:cNvPr id="8" name="文本框 7"/>
          <p:cNvSpPr txBox="1"/>
          <p:nvPr/>
        </p:nvSpPr>
        <p:spPr>
          <a:xfrm>
            <a:off x="157163" y="957263"/>
            <a:ext cx="4382691" cy="3931920"/>
          </a:xfrm>
          <a:prstGeom prst="rect">
            <a:avLst/>
          </a:prstGeom>
          <a:noFill/>
        </p:spPr>
        <p:txBody>
          <a:bodyPr>
            <a:spAutoFit/>
          </a:bodyPr>
          <a:lstStyle/>
          <a:p>
            <a:pPr>
              <a:lnSpc>
                <a:spcPct val="150000"/>
              </a:lnSpc>
              <a:defRPr/>
            </a:pPr>
            <a:r>
              <a:rPr lang="zh-CN" altLang="en-US" sz="1200">
                <a:solidFill>
                  <a:schemeClr val="tx1">
                    <a:lumMod val="65000"/>
                    <a:lumOff val="35000"/>
                  </a:schemeClr>
                </a:solidFill>
                <a:latin typeface="汉仪铁线黑-35简" panose="00020600040101010101" pitchFamily="18" charset="-122"/>
                <a:ea typeface="汉仪铁线黑-35简" panose="00020600040101010101" pitchFamily="18" charset="-122"/>
              </a:rPr>
              <a:t>郊区（嘉定区</a:t>
            </a: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）到站点间交通</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zh-CN" altLang="en-US" sz="1200" dirty="0">
                <a:solidFill>
                  <a:schemeClr val="accent2">
                    <a:lumMod val="50000"/>
                  </a:schemeClr>
                </a:solidFill>
                <a:latin typeface="汉仪铁线黑-35简" panose="00020600040101010101" pitchFamily="18" charset="-122"/>
                <a:ea typeface="汉仪铁线黑-35简" panose="00020600040101010101" pitchFamily="18" charset="-122"/>
              </a:rPr>
              <a:t>第三类：笔克创意园站至宫马术俱乐部站</a:t>
            </a:r>
            <a:endParaRPr lang="zh-CN" altLang="en-US" sz="1200" dirty="0">
              <a:solidFill>
                <a:schemeClr val="accent2">
                  <a:lumMod val="50000"/>
                </a:schemeClr>
              </a:solidFill>
              <a:latin typeface="汉仪铁线黑-35简" panose="00020600040101010101" pitchFamily="18" charset="-122"/>
              <a:ea typeface="汉仪铁线黑-35简" panose="00020600040101010101" pitchFamily="18" charset="-122"/>
            </a:endParaRPr>
          </a:p>
          <a:p>
            <a:pPr>
              <a:lnSpc>
                <a:spcPct val="150000"/>
              </a:lnSpc>
              <a:defRPr/>
            </a:pPr>
            <a:r>
              <a:rPr lang="en-US" altLang="zh-CN" sz="1200" b="1" dirty="0">
                <a:solidFill>
                  <a:schemeClr val="tx1">
                    <a:lumMod val="65000"/>
                    <a:lumOff val="35000"/>
                  </a:schemeClr>
                </a:solidFill>
                <a:latin typeface="黑体" charset="0"/>
                <a:ea typeface="黑体" charset="0"/>
              </a:rPr>
              <a:t>1.</a:t>
            </a:r>
            <a:r>
              <a:rPr lang="zh-CN" altLang="en-US" sz="1200" b="1" dirty="0">
                <a:latin typeface="黑体" charset="0"/>
                <a:ea typeface="黑体" charset="0"/>
              </a:rPr>
              <a:t>北安线</a:t>
            </a:r>
            <a:r>
              <a:rPr lang="en-US" altLang="zh-CN" sz="1200" b="1" dirty="0">
                <a:latin typeface="黑体" charset="0"/>
                <a:ea typeface="黑体" charset="0"/>
              </a:rPr>
              <a:t>--</a:t>
            </a:r>
            <a:r>
              <a:rPr lang="zh-CN" altLang="en-US" sz="1200" b="1" dirty="0">
                <a:latin typeface="黑体" charset="0"/>
                <a:ea typeface="黑体" charset="0"/>
              </a:rPr>
              <a:t>地铁</a:t>
            </a:r>
            <a:r>
              <a:rPr lang="en-US" altLang="zh-CN" sz="1200" b="1" dirty="0">
                <a:latin typeface="黑体" charset="0"/>
                <a:ea typeface="黑体" charset="0"/>
              </a:rPr>
              <a:t>11</a:t>
            </a:r>
            <a:r>
              <a:rPr lang="zh-CN" altLang="en-US" sz="1200" b="1" dirty="0">
                <a:latin typeface="黑体" charset="0"/>
                <a:ea typeface="黑体" charset="0"/>
              </a:rPr>
              <a:t>号线</a:t>
            </a:r>
            <a:r>
              <a:rPr lang="en-US" altLang="zh-CN" sz="1200" b="1" dirty="0">
                <a:latin typeface="黑体" charset="0"/>
                <a:ea typeface="黑体" charset="0"/>
              </a:rPr>
              <a:t>—</a:t>
            </a:r>
            <a:r>
              <a:rPr lang="zh-CN" altLang="en-US" sz="1200" b="1" dirty="0">
                <a:latin typeface="黑体" charset="0"/>
                <a:ea typeface="黑体" charset="0"/>
              </a:rPr>
              <a:t>地铁</a:t>
            </a:r>
            <a:r>
              <a:rPr lang="en-US" altLang="zh-CN" sz="1200" b="1" dirty="0">
                <a:latin typeface="黑体" charset="0"/>
                <a:ea typeface="黑体" charset="0"/>
              </a:rPr>
              <a:t>11</a:t>
            </a:r>
            <a:r>
              <a:rPr lang="zh-CN" altLang="en-US" sz="1200" b="1" dirty="0">
                <a:latin typeface="黑体" charset="0"/>
                <a:ea typeface="黑体" charset="0"/>
              </a:rPr>
              <a:t>号线</a:t>
            </a:r>
            <a:r>
              <a:rPr lang="en-US" altLang="zh-CN" sz="1200" b="1" dirty="0">
                <a:latin typeface="黑体" charset="0"/>
                <a:ea typeface="黑体" charset="0"/>
              </a:rPr>
              <a:t>—</a:t>
            </a:r>
            <a:r>
              <a:rPr lang="zh-CN" altLang="en-US" sz="1200" b="1" dirty="0">
                <a:latin typeface="黑体" charset="0"/>
                <a:ea typeface="黑体" charset="0"/>
              </a:rPr>
              <a:t>嘉定</a:t>
            </a:r>
            <a:r>
              <a:rPr lang="en-US" altLang="zh-CN" sz="1200" b="1" dirty="0">
                <a:latin typeface="黑体" charset="0"/>
                <a:ea typeface="黑体" charset="0"/>
              </a:rPr>
              <a:t>51</a:t>
            </a:r>
            <a:r>
              <a:rPr lang="zh-CN" altLang="en-US" sz="1200" b="1" dirty="0">
                <a:latin typeface="黑体" charset="0"/>
                <a:ea typeface="黑体" charset="0"/>
              </a:rPr>
              <a:t>路</a:t>
            </a:r>
            <a:r>
              <a:rPr lang="en-US" altLang="zh-CN" sz="1200" b="1" dirty="0">
                <a:latin typeface="黑体" charset="0"/>
                <a:ea typeface="黑体" charset="0"/>
              </a:rPr>
              <a:t>+</a:t>
            </a:r>
            <a:r>
              <a:rPr lang="zh-CN" altLang="en-US" sz="1200" b="1" dirty="0">
                <a:latin typeface="黑体" charset="0"/>
                <a:ea typeface="黑体" charset="0"/>
              </a:rPr>
              <a:t>步行</a:t>
            </a:r>
            <a:r>
              <a:rPr lang="en-US" altLang="zh-CN" sz="1200" b="1" dirty="0">
                <a:latin typeface="黑体" charset="0"/>
                <a:ea typeface="黑体" charset="0"/>
              </a:rPr>
              <a:t>3.8km</a:t>
            </a:r>
            <a:endParaRPr lang="en-US" altLang="zh-CN" sz="1200" b="1" dirty="0">
              <a:latin typeface="黑体" charset="0"/>
              <a:ea typeface="黑体" charset="0"/>
            </a:endParaRPr>
          </a:p>
          <a:p>
            <a:pPr>
              <a:lnSpc>
                <a:spcPct val="150000"/>
              </a:lnSpc>
              <a:defRPr/>
            </a:pP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耗时：</a:t>
            </a: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160min</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花费：</a:t>
            </a: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11rmb</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E=160*11=1760</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en-US" altLang="zh-CN" sz="1200" b="1" dirty="0">
                <a:solidFill>
                  <a:schemeClr val="tx1">
                    <a:lumMod val="65000"/>
                    <a:lumOff val="35000"/>
                  </a:schemeClr>
                </a:solidFill>
                <a:latin typeface="黑体" charset="0"/>
                <a:ea typeface="黑体" charset="0"/>
              </a:rPr>
              <a:t>2.Evcard 车行23.2km</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耗时：</a:t>
            </a: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30min</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花费：</a:t>
            </a: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30*0.5=15rmb</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E=30*15=450</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en-US" altLang="zh-CN" sz="1200" b="1" dirty="0">
                <a:solidFill>
                  <a:schemeClr val="tx1">
                    <a:lumMod val="65000"/>
                    <a:lumOff val="35000"/>
                  </a:schemeClr>
                </a:solidFill>
                <a:latin typeface="黑体" charset="0"/>
                <a:ea typeface="黑体" charset="0"/>
              </a:rPr>
              <a:t>3.出租车 车行23.2km</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耗时：</a:t>
            </a: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26min</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花费：</a:t>
            </a: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80rmb</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E=26*80=2080</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p:txBody>
      </p:sp>
      <p:pic>
        <p:nvPicPr>
          <p:cNvPr id="11269"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60269" y="957263"/>
            <a:ext cx="2843213" cy="1813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0269" y="3050381"/>
            <a:ext cx="2852738"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p:cNvSpPr txBox="1"/>
          <p:nvPr/>
        </p:nvSpPr>
        <p:spPr>
          <a:xfrm>
            <a:off x="2700020" y="4299585"/>
            <a:ext cx="3166110" cy="548640"/>
          </a:xfrm>
          <a:prstGeom prst="rect">
            <a:avLst/>
          </a:prstGeom>
          <a:noFill/>
        </p:spPr>
        <p:txBody>
          <a:bodyPr wrap="square">
            <a:spAutoFit/>
          </a:bodyPr>
          <a:lstStyle/>
          <a:p>
            <a:pPr>
              <a:lnSpc>
                <a:spcPct val="150000"/>
              </a:lnSpc>
              <a:defRPr/>
            </a:pPr>
            <a:r>
              <a:rPr lang="en-US" altLang="zh-CN" sz="2000" dirty="0">
                <a:solidFill>
                  <a:schemeClr val="accent2">
                    <a:lumMod val="50000"/>
                  </a:schemeClr>
                </a:solidFill>
                <a:effectLst>
                  <a:outerShdw blurRad="38100" dist="38100" dir="2700000" algn="tl">
                    <a:srgbClr val="000000">
                      <a:alpha val="43137"/>
                    </a:srgbClr>
                  </a:outerShdw>
                </a:effectLst>
                <a:latin typeface="汉仪铁线黑-35简" panose="00020600040101010101" pitchFamily="18" charset="-122"/>
                <a:ea typeface="汉仪铁线黑-35简" panose="00020600040101010101" pitchFamily="18" charset="-122"/>
              </a:rPr>
              <a:t>E</a:t>
            </a:r>
            <a:r>
              <a:rPr lang="zh-CN" altLang="en-US" sz="2000" dirty="0">
                <a:solidFill>
                  <a:schemeClr val="accent2">
                    <a:lumMod val="50000"/>
                  </a:schemeClr>
                </a:solidFill>
                <a:effectLst>
                  <a:outerShdw blurRad="38100" dist="38100" dir="2700000" algn="tl">
                    <a:srgbClr val="000000">
                      <a:alpha val="43137"/>
                    </a:srgbClr>
                  </a:outerShdw>
                </a:effectLst>
                <a:latin typeface="汉仪铁线黑-35简" panose="00020600040101010101" pitchFamily="18" charset="-122"/>
                <a:ea typeface="汉仪铁线黑-35简" panose="00020600040101010101" pitchFamily="18" charset="-122"/>
              </a:rPr>
              <a:t>值：出租车</a:t>
            </a:r>
            <a:r>
              <a:rPr lang="en-US" altLang="zh-CN" sz="2000" dirty="0">
                <a:solidFill>
                  <a:schemeClr val="accent2">
                    <a:lumMod val="50000"/>
                  </a:schemeClr>
                </a:solidFill>
                <a:effectLst>
                  <a:outerShdw blurRad="38100" dist="38100" dir="2700000" algn="tl">
                    <a:srgbClr val="000000">
                      <a:alpha val="43137"/>
                    </a:srgbClr>
                  </a:outerShdw>
                </a:effectLst>
                <a:latin typeface="汉仪铁线黑-35简" panose="00020600040101010101" pitchFamily="18" charset="-122"/>
                <a:ea typeface="汉仪铁线黑-35简" panose="00020600040101010101" pitchFamily="18" charset="-122"/>
              </a:rPr>
              <a:t>&gt;</a:t>
            </a:r>
            <a:r>
              <a:rPr lang="zh-CN" altLang="en-US" sz="2000" dirty="0">
                <a:solidFill>
                  <a:schemeClr val="accent2">
                    <a:lumMod val="50000"/>
                  </a:schemeClr>
                </a:solidFill>
                <a:effectLst>
                  <a:outerShdw blurRad="38100" dist="38100" dir="2700000" algn="tl">
                    <a:srgbClr val="000000">
                      <a:alpha val="43137"/>
                    </a:srgbClr>
                  </a:outerShdw>
                </a:effectLst>
                <a:latin typeface="汉仪铁线黑-35简" panose="00020600040101010101" pitchFamily="18" charset="-122"/>
                <a:ea typeface="汉仪铁线黑-35简" panose="00020600040101010101" pitchFamily="18" charset="-122"/>
              </a:rPr>
              <a:t>公交</a:t>
            </a:r>
            <a:r>
              <a:rPr lang="en-US" altLang="zh-CN" sz="2000" dirty="0">
                <a:solidFill>
                  <a:schemeClr val="accent2">
                    <a:lumMod val="50000"/>
                  </a:schemeClr>
                </a:solidFill>
                <a:effectLst>
                  <a:outerShdw blurRad="38100" dist="38100" dir="2700000" algn="tl">
                    <a:srgbClr val="000000">
                      <a:alpha val="43137"/>
                    </a:srgbClr>
                  </a:outerShdw>
                </a:effectLst>
                <a:latin typeface="汉仪铁线黑-35简" panose="00020600040101010101" pitchFamily="18" charset="-122"/>
                <a:ea typeface="汉仪铁线黑-35简" panose="00020600040101010101" pitchFamily="18" charset="-122"/>
              </a:rPr>
              <a:t>&gt;</a:t>
            </a:r>
            <a:r>
              <a:rPr lang="en-US" altLang="zh-CN" sz="2000" dirty="0" err="1">
                <a:solidFill>
                  <a:schemeClr val="accent2">
                    <a:lumMod val="50000"/>
                  </a:schemeClr>
                </a:solidFill>
                <a:effectLst>
                  <a:outerShdw blurRad="38100" dist="38100" dir="2700000" algn="tl">
                    <a:srgbClr val="000000">
                      <a:alpha val="43137"/>
                    </a:srgbClr>
                  </a:outerShdw>
                </a:effectLst>
                <a:latin typeface="汉仪铁线黑-35简" panose="00020600040101010101" pitchFamily="18" charset="-122"/>
                <a:ea typeface="汉仪铁线黑-35简" panose="00020600040101010101" pitchFamily="18" charset="-122"/>
              </a:rPr>
              <a:t>evc</a:t>
            </a:r>
            <a:endParaRPr lang="en-US" altLang="zh-CN" sz="2000" dirty="0" err="1">
              <a:solidFill>
                <a:schemeClr val="accent2">
                  <a:lumMod val="50000"/>
                </a:schemeClr>
              </a:solidFill>
              <a:effectLst>
                <a:outerShdw blurRad="38100" dist="38100" dir="2700000" algn="tl">
                  <a:srgbClr val="000000">
                    <a:alpha val="43137"/>
                  </a:srgbClr>
                </a:outerShdw>
              </a:effectLst>
              <a:latin typeface="汉仪铁线黑-35简" panose="00020600040101010101" pitchFamily="18" charset="-122"/>
              <a:ea typeface="汉仪铁线黑-35简" panose="00020600040101010101" pitchFamily="18" charset="-122"/>
            </a:endParaRPr>
          </a:p>
        </p:txBody>
      </p:sp>
      <p:sp>
        <p:nvSpPr>
          <p:cNvPr id="6" name="TextBox 1"/>
          <p:cNvSpPr txBox="1"/>
          <p:nvPr/>
        </p:nvSpPr>
        <p:spPr>
          <a:xfrm>
            <a:off x="251520" y="153353"/>
            <a:ext cx="2468880" cy="365760"/>
          </a:xfrm>
          <a:prstGeom prst="rect">
            <a:avLst/>
          </a:prstGeom>
          <a:noFill/>
        </p:spPr>
        <p:txBody>
          <a:bodyPr wrap="none" rtlCol="0">
            <a:spAutoFit/>
          </a:bodyPr>
          <a:p>
            <a:r>
              <a:rPr lang="en-US" altLang="zh-CN" dirty="0">
                <a:latin typeface="黑体" pitchFamily="49" charset="-122"/>
                <a:ea typeface="黑体" pitchFamily="49" charset="-122"/>
              </a:rPr>
              <a:t>5 </a:t>
            </a:r>
            <a:r>
              <a:rPr lang="zh-CN" altLang="en-US" dirty="0">
                <a:latin typeface="黑体" pitchFamily="49" charset="-122"/>
                <a:ea typeface="黑体" pitchFamily="49" charset="-122"/>
              </a:rPr>
              <a:t>不同交通方式比较：</a:t>
            </a:r>
            <a:endParaRPr lang="zh-CN" altLang="en-US" dirty="0">
              <a:latin typeface="黑体" pitchFamily="49" charset="-122"/>
              <a:ea typeface="黑体"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15725" y="1275669"/>
            <a:ext cx="1427480" cy="2331720"/>
          </a:xfrm>
          <a:prstGeom prst="rect">
            <a:avLst/>
          </a:prstGeom>
          <a:noFill/>
        </p:spPr>
        <p:txBody>
          <a:bodyPr wrap="none" rtlCol="0">
            <a:spAutoFit/>
          </a:bodyPr>
          <a:lstStyle/>
          <a:p>
            <a:pPr algn="l">
              <a:lnSpc>
                <a:spcPct val="150000"/>
              </a:lnSpc>
            </a:pPr>
            <a:r>
              <a:rPr lang="en-US" altLang="zh-CN" sz="1400" dirty="0">
                <a:latin typeface="黑体" pitchFamily="49" charset="-122"/>
                <a:ea typeface="黑体" pitchFamily="49" charset="-122"/>
              </a:rPr>
              <a:t>1 </a:t>
            </a:r>
            <a:r>
              <a:rPr lang="zh-CN" altLang="en-US" sz="1400" dirty="0">
                <a:latin typeface="黑体" pitchFamily="49" charset="-122"/>
                <a:ea typeface="黑体" pitchFamily="49" charset="-122"/>
              </a:rPr>
              <a:t>选题说明</a:t>
            </a:r>
            <a:endParaRPr lang="en-US" altLang="zh-CN" sz="1400" dirty="0">
              <a:latin typeface="黑体" pitchFamily="49" charset="-122"/>
              <a:ea typeface="黑体" pitchFamily="49" charset="-122"/>
            </a:endParaRPr>
          </a:p>
          <a:p>
            <a:pPr algn="l">
              <a:lnSpc>
                <a:spcPct val="150000"/>
              </a:lnSpc>
            </a:pPr>
            <a:r>
              <a:rPr lang="en-US" altLang="zh-CN" sz="1400" dirty="0">
                <a:latin typeface="黑体" pitchFamily="49" charset="-122"/>
                <a:ea typeface="黑体" pitchFamily="49" charset="-122"/>
              </a:rPr>
              <a:t>2 </a:t>
            </a:r>
            <a:r>
              <a:rPr lang="zh-CN" altLang="en-US" sz="1400" dirty="0">
                <a:latin typeface="黑体" pitchFamily="49" charset="-122"/>
                <a:ea typeface="黑体" pitchFamily="49" charset="-122"/>
              </a:rPr>
              <a:t>时间计划</a:t>
            </a:r>
            <a:endParaRPr lang="en-US" altLang="zh-CN" sz="1400" dirty="0">
              <a:latin typeface="黑体" pitchFamily="49" charset="-122"/>
              <a:ea typeface="黑体" pitchFamily="49" charset="-122"/>
            </a:endParaRPr>
          </a:p>
          <a:p>
            <a:pPr algn="l">
              <a:lnSpc>
                <a:spcPct val="150000"/>
              </a:lnSpc>
            </a:pPr>
            <a:r>
              <a:rPr lang="en-US" altLang="zh-CN" sz="1400" dirty="0">
                <a:latin typeface="黑体" pitchFamily="49" charset="-122"/>
                <a:ea typeface="黑体" pitchFamily="49" charset="-122"/>
              </a:rPr>
              <a:t>3 </a:t>
            </a:r>
            <a:r>
              <a:rPr lang="zh-CN" altLang="en-US" sz="1400" dirty="0">
                <a:latin typeface="黑体" pitchFamily="49" charset="-122"/>
                <a:ea typeface="黑体" pitchFamily="49" charset="-122"/>
              </a:rPr>
              <a:t>资料整理</a:t>
            </a:r>
            <a:endParaRPr lang="en-US" altLang="zh-CN" sz="1400" dirty="0">
              <a:latin typeface="黑体" pitchFamily="49" charset="-122"/>
              <a:ea typeface="黑体" pitchFamily="49" charset="-122"/>
            </a:endParaRPr>
          </a:p>
          <a:p>
            <a:pPr algn="l">
              <a:lnSpc>
                <a:spcPct val="150000"/>
              </a:lnSpc>
            </a:pPr>
            <a:r>
              <a:rPr lang="en-US" altLang="zh-CN" sz="1400" dirty="0">
                <a:latin typeface="黑体" pitchFamily="49" charset="-122"/>
                <a:ea typeface="黑体" pitchFamily="49" charset="-122"/>
              </a:rPr>
              <a:t>4 </a:t>
            </a:r>
            <a:r>
              <a:rPr lang="zh-CN" altLang="en-US" sz="1400" dirty="0">
                <a:latin typeface="黑体" pitchFamily="49" charset="-122"/>
                <a:ea typeface="黑体" pitchFamily="49" charset="-122"/>
              </a:rPr>
              <a:t>问卷分析</a:t>
            </a:r>
            <a:endParaRPr lang="zh-CN" altLang="en-US" sz="1400" dirty="0">
              <a:latin typeface="黑体" pitchFamily="49" charset="-122"/>
              <a:ea typeface="黑体" pitchFamily="49" charset="-122"/>
            </a:endParaRPr>
          </a:p>
          <a:p>
            <a:pPr algn="l">
              <a:lnSpc>
                <a:spcPct val="150000"/>
              </a:lnSpc>
            </a:pPr>
            <a:r>
              <a:rPr lang="en-US" altLang="zh-CN" sz="1400" dirty="0">
                <a:latin typeface="黑体" pitchFamily="49" charset="-122"/>
                <a:ea typeface="黑体" pitchFamily="49" charset="-122"/>
              </a:rPr>
              <a:t>5 </a:t>
            </a:r>
            <a:r>
              <a:rPr lang="zh-CN" altLang="en-US" sz="1400" dirty="0">
                <a:latin typeface="黑体" pitchFamily="49" charset="-122"/>
                <a:ea typeface="黑体" pitchFamily="49" charset="-122"/>
              </a:rPr>
              <a:t>交通方式比较</a:t>
            </a:r>
            <a:endParaRPr lang="en-US" altLang="zh-CN" sz="1400" dirty="0">
              <a:solidFill>
                <a:schemeClr val="accent2">
                  <a:lumMod val="75000"/>
                </a:schemeClr>
              </a:solidFill>
              <a:latin typeface="黑体" pitchFamily="49" charset="-122"/>
              <a:ea typeface="黑体" pitchFamily="49" charset="-122"/>
            </a:endParaRPr>
          </a:p>
          <a:p>
            <a:pPr algn="l">
              <a:lnSpc>
                <a:spcPct val="150000"/>
              </a:lnSpc>
            </a:pPr>
            <a:r>
              <a:rPr lang="en-US" altLang="zh-CN" sz="1400" dirty="0">
                <a:solidFill>
                  <a:schemeClr val="accent2">
                    <a:lumMod val="75000"/>
                  </a:schemeClr>
                </a:solidFill>
                <a:latin typeface="黑体" pitchFamily="49" charset="-122"/>
                <a:ea typeface="黑体" pitchFamily="49" charset="-122"/>
              </a:rPr>
              <a:t>6 </a:t>
            </a:r>
            <a:r>
              <a:rPr lang="zh-CN" altLang="en-US" sz="1400" dirty="0">
                <a:solidFill>
                  <a:schemeClr val="accent2">
                    <a:lumMod val="75000"/>
                  </a:schemeClr>
                </a:solidFill>
                <a:latin typeface="黑体" pitchFamily="49" charset="-122"/>
                <a:ea typeface="黑体" pitchFamily="49" charset="-122"/>
              </a:rPr>
              <a:t>调研方向确定</a:t>
            </a:r>
            <a:endParaRPr lang="en-US" altLang="zh-CN" sz="1400" dirty="0">
              <a:latin typeface="黑体" pitchFamily="49" charset="-122"/>
              <a:ea typeface="黑体" pitchFamily="49" charset="-122"/>
            </a:endParaRPr>
          </a:p>
          <a:p>
            <a:pPr algn="l">
              <a:lnSpc>
                <a:spcPct val="150000"/>
              </a:lnSpc>
            </a:pPr>
            <a:r>
              <a:rPr lang="en-US" altLang="zh-CN" sz="1400" dirty="0">
                <a:latin typeface="黑体" pitchFamily="49" charset="-122"/>
                <a:ea typeface="黑体" pitchFamily="49" charset="-122"/>
              </a:rPr>
              <a:t>7 </a:t>
            </a:r>
            <a:r>
              <a:rPr lang="zh-CN" altLang="en-US" sz="1400" dirty="0">
                <a:latin typeface="黑体" pitchFamily="49" charset="-122"/>
                <a:ea typeface="黑体" pitchFamily="49" charset="-122"/>
                <a:sym typeface="+mn-ea"/>
              </a:rPr>
              <a:t>下阶段工作</a:t>
            </a:r>
            <a:endParaRPr lang="zh-CN" altLang="en-US" sz="1400" dirty="0">
              <a:latin typeface="黑体" pitchFamily="49" charset="-122"/>
              <a:ea typeface="黑体" pitchFamily="49" charset="-122"/>
              <a:sym typeface="+mn-ea"/>
            </a:endParaRPr>
          </a:p>
        </p:txBody>
      </p:sp>
      <p:pic>
        <p:nvPicPr>
          <p:cNvPr id="2" name="图片 1" descr="6608733_125643938000_2"/>
          <p:cNvPicPr>
            <a:picLocks noChangeAspect="1"/>
          </p:cNvPicPr>
          <p:nvPr/>
        </p:nvPicPr>
        <p:blipFill>
          <a:blip r:embed="rId1"/>
          <a:srcRect b="5983"/>
          <a:stretch>
            <a:fillRect/>
          </a:stretch>
        </p:blipFill>
        <p:spPr>
          <a:xfrm>
            <a:off x="3164840" y="0"/>
            <a:ext cx="5985510" cy="5186680"/>
          </a:xfrm>
          <a:prstGeom prst="rect">
            <a:avLst/>
          </a:prstGeom>
        </p:spPr>
      </p:pic>
      <p:sp>
        <p:nvSpPr>
          <p:cNvPr id="6" name="文本框 5"/>
          <p:cNvSpPr txBox="1"/>
          <p:nvPr/>
        </p:nvSpPr>
        <p:spPr>
          <a:xfrm>
            <a:off x="467360" y="699770"/>
            <a:ext cx="868680" cy="365760"/>
          </a:xfrm>
          <a:prstGeom prst="rect">
            <a:avLst/>
          </a:prstGeom>
          <a:noFill/>
        </p:spPr>
        <p:txBody>
          <a:bodyPr wrap="none" rtlCol="0">
            <a:spAutoFit/>
          </a:bodyPr>
          <a:lstStyle/>
          <a:p>
            <a:r>
              <a:rPr lang="zh-CN" altLang="en-US">
                <a:latin typeface="黑体" charset="0"/>
                <a:ea typeface="黑体" charset="0"/>
              </a:rPr>
              <a:t>目录：</a:t>
            </a:r>
            <a:endParaRPr lang="zh-CN" altLang="en-US">
              <a:latin typeface="黑体" charset="0"/>
              <a:ea typeface="黑体"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5"/>
          <p:cNvSpPr txBox="1">
            <a:spLocks noChangeArrowheads="1"/>
          </p:cNvSpPr>
          <p:nvPr/>
        </p:nvSpPr>
        <p:spPr bwMode="auto">
          <a:xfrm>
            <a:off x="157163" y="44053"/>
            <a:ext cx="257413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itchFamily="34" charset="0"/>
              <a:buChar char="•"/>
              <a:defRPr sz="2800">
                <a:solidFill>
                  <a:schemeClr val="tx1"/>
                </a:solidFill>
                <a:latin typeface="Calibri" pitchFamily="34" charset="0"/>
                <a:ea typeface="宋体" pitchFamily="2" charset="-122"/>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宋体" pitchFamily="2" charset="-122"/>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宋体" pitchFamily="2" charset="-122"/>
              </a:defRPr>
            </a:lvl3pPr>
            <a:lvl4pPr marL="16002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4pPr>
            <a:lvl5pPr marL="20574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eaLnBrk="1" hangingPunct="1">
              <a:spcBef>
                <a:spcPct val="0"/>
              </a:spcBef>
              <a:buFont typeface="Arial" pitchFamily="34" charset="0"/>
              <a:buNone/>
            </a:pPr>
            <a:r>
              <a:rPr lang="zh-CN" altLang="en-US" sz="1050">
                <a:solidFill>
                  <a:schemeClr val="bg1"/>
                </a:solidFill>
                <a:latin typeface="汉仪铁线黑-35简" panose="00020600040101010101" pitchFamily="18" charset="-122"/>
                <a:ea typeface="汉仪铁线黑-35简" panose="00020600040101010101" pitchFamily="18" charset="-122"/>
                <a:cs typeface="Open Sans" pitchFamily="34" charset="0"/>
              </a:rPr>
              <a:t>基地城市生活环境调查与分析</a:t>
            </a:r>
            <a:endParaRPr lang="en-US" altLang="zh-CN" sz="1050">
              <a:solidFill>
                <a:schemeClr val="bg1"/>
              </a:solidFill>
              <a:latin typeface="汉仪铁线黑-35简" panose="00020600040101010101" pitchFamily="18" charset="-122"/>
              <a:ea typeface="汉仪铁线黑-35简" panose="00020600040101010101" pitchFamily="18" charset="-122"/>
              <a:cs typeface="Open Sans" pitchFamily="34" charset="0"/>
            </a:endParaRPr>
          </a:p>
          <a:p>
            <a:pPr eaLnBrk="1" hangingPunct="1">
              <a:spcBef>
                <a:spcPct val="0"/>
              </a:spcBef>
              <a:buFontTx/>
              <a:buNone/>
            </a:pPr>
            <a:endParaRPr lang="en-US" altLang="zh-CN" sz="1050">
              <a:solidFill>
                <a:schemeClr val="bg1"/>
              </a:solidFill>
              <a:latin typeface="汉仪铁线黑-35简" panose="00020600040101010101" pitchFamily="18" charset="-122"/>
              <a:ea typeface="汉仪铁线黑-35简" panose="00020600040101010101" pitchFamily="18" charset="-122"/>
              <a:cs typeface="Open Sans" pitchFamily="34" charset="0"/>
            </a:endParaRPr>
          </a:p>
        </p:txBody>
      </p:sp>
      <p:sp>
        <p:nvSpPr>
          <p:cNvPr id="9" name="文本框 8"/>
          <p:cNvSpPr txBox="1"/>
          <p:nvPr/>
        </p:nvSpPr>
        <p:spPr>
          <a:xfrm>
            <a:off x="85725" y="519113"/>
            <a:ext cx="5416868" cy="461665"/>
          </a:xfrm>
          <a:prstGeom prst="rect">
            <a:avLst/>
          </a:prstGeom>
          <a:noFill/>
        </p:spPr>
        <p:txBody>
          <a:bodyPr wrap="none">
            <a:spAutoFit/>
          </a:bodyPr>
          <a:lstStyle/>
          <a:p>
            <a:pPr>
              <a:defRPr/>
            </a:pPr>
            <a:r>
              <a:rPr lang="zh-CN" altLang="en-US" sz="2400" dirty="0">
                <a:solidFill>
                  <a:schemeClr val="tx1">
                    <a:lumMod val="65000"/>
                    <a:lumOff val="35000"/>
                  </a:schemeClr>
                </a:solidFill>
                <a:latin typeface="汉仪铁线黑-35简" panose="00020600040101010101" pitchFamily="18" charset="-122"/>
                <a:ea typeface="汉仪铁线黑-35简" panose="00020600040101010101" pitchFamily="18" charset="-122"/>
              </a:rPr>
              <a:t>站点间其他交通方式与分时租赁的比较</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p:txBody>
      </p:sp>
      <p:sp>
        <p:nvSpPr>
          <p:cNvPr id="8" name="文本框 7"/>
          <p:cNvSpPr txBox="1"/>
          <p:nvPr/>
        </p:nvSpPr>
        <p:spPr>
          <a:xfrm>
            <a:off x="157480" y="957580"/>
            <a:ext cx="4392930" cy="3931920"/>
          </a:xfrm>
          <a:prstGeom prst="rect">
            <a:avLst/>
          </a:prstGeom>
          <a:noFill/>
        </p:spPr>
        <p:txBody>
          <a:bodyPr wrap="square">
            <a:spAutoFit/>
          </a:bodyPr>
          <a:lstStyle/>
          <a:p>
            <a:pPr>
              <a:lnSpc>
                <a:spcPct val="150000"/>
              </a:lnSpc>
              <a:defRPr/>
            </a:pPr>
            <a:r>
              <a:rPr lang="zh-CN" altLang="en-US" sz="1200" b="1" dirty="0">
                <a:solidFill>
                  <a:schemeClr val="accent2">
                    <a:lumMod val="50000"/>
                  </a:schemeClr>
                </a:solidFill>
                <a:latin typeface="汉仪铁线黑-35简" panose="00020600040101010101" pitchFamily="18" charset="-122"/>
                <a:ea typeface="汉仪铁线黑-35简" panose="00020600040101010101" pitchFamily="18" charset="-122"/>
              </a:rPr>
              <a:t>总结分析</a:t>
            </a:r>
            <a:endParaRPr lang="zh-CN" altLang="en-US" sz="1200" b="1" dirty="0">
              <a:solidFill>
                <a:schemeClr val="accent2">
                  <a:lumMod val="50000"/>
                </a:schemeClr>
              </a:solidFill>
              <a:latin typeface="汉仪铁线黑-35简" panose="00020600040101010101" pitchFamily="18" charset="-122"/>
              <a:ea typeface="汉仪铁线黑-35简" panose="00020600040101010101" pitchFamily="18" charset="-122"/>
            </a:endParaRPr>
          </a:p>
          <a:p>
            <a:pPr marL="171450" indent="-171450">
              <a:lnSpc>
                <a:spcPct val="150000"/>
              </a:lnSpc>
              <a:buFont typeface="Arial" charset="0"/>
              <a:buChar char="•"/>
              <a:defRPr/>
            </a:pP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1.</a:t>
            </a: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时间成本：无论站点位于市区或是郊区，</a:t>
            </a:r>
            <a:r>
              <a:rPr lang="zh-CN" altLang="en-US" sz="1200" dirty="0">
                <a:solidFill>
                  <a:schemeClr val="accent2">
                    <a:lumMod val="50000"/>
                  </a:schemeClr>
                </a:solidFill>
                <a:latin typeface="汉仪铁线黑-35简" panose="00020600040101010101" pitchFamily="18" charset="-122"/>
                <a:ea typeface="汉仪铁线黑-35简" panose="00020600040101010101" pitchFamily="18" charset="-122"/>
              </a:rPr>
              <a:t>公共交通所花费的时间是</a:t>
            </a:r>
            <a:r>
              <a:rPr lang="en-US" altLang="zh-CN" sz="1200" dirty="0" err="1">
                <a:solidFill>
                  <a:schemeClr val="accent2">
                    <a:lumMod val="50000"/>
                  </a:schemeClr>
                </a:solidFill>
                <a:latin typeface="汉仪铁线黑-35简" panose="00020600040101010101" pitchFamily="18" charset="-122"/>
                <a:ea typeface="汉仪铁线黑-35简" panose="00020600040101010101" pitchFamily="18" charset="-122"/>
              </a:rPr>
              <a:t>evcard</a:t>
            </a:r>
            <a:r>
              <a:rPr lang="zh-CN" altLang="en-US" sz="1200" dirty="0">
                <a:solidFill>
                  <a:schemeClr val="accent2">
                    <a:lumMod val="50000"/>
                  </a:schemeClr>
                </a:solidFill>
                <a:latin typeface="汉仪铁线黑-35简" panose="00020600040101010101" pitchFamily="18" charset="-122"/>
                <a:ea typeface="汉仪铁线黑-35简" panose="00020600040101010101" pitchFamily="18" charset="-122"/>
              </a:rPr>
              <a:t>两倍以上，</a:t>
            </a: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并且倍数会随着“市区到市区”，“市区到郊区”，“郊区到郊区”的趋势而显著增加。</a:t>
            </a:r>
            <a:endPar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marL="171450" indent="-171450">
              <a:lnSpc>
                <a:spcPct val="150000"/>
              </a:lnSpc>
              <a:buFont typeface="Arial" charset="0"/>
              <a:buChar char="•"/>
              <a:defRPr/>
            </a:pP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2.</a:t>
            </a: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靠近郊区，现有的公共交通站点、线路的密度逐渐降低，可供选择的出行方案偏于局限。如果过度依赖公共交通，则会出现</a:t>
            </a:r>
            <a:r>
              <a:rPr lang="zh-CN" altLang="en-US" sz="1200" dirty="0">
                <a:solidFill>
                  <a:schemeClr val="accent2">
                    <a:lumMod val="50000"/>
                  </a:schemeClr>
                </a:solidFill>
                <a:latin typeface="汉仪铁线黑-35简" panose="00020600040101010101" pitchFamily="18" charset="-122"/>
                <a:ea typeface="汉仪铁线黑-35简" panose="00020600040101010101" pitchFamily="18" charset="-122"/>
              </a:rPr>
              <a:t>反复换乘，绕远路</a:t>
            </a: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等不合理情况。</a:t>
            </a:r>
            <a:endPar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marL="171450" indent="-171450">
              <a:lnSpc>
                <a:spcPct val="150000"/>
              </a:lnSpc>
              <a:buFont typeface="Arial" charset="0"/>
              <a:buChar char="•"/>
              <a:defRPr/>
            </a:pPr>
            <a:r>
              <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3.</a:t>
            </a: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郊区的道路网络系统要领先于公共交通系统，使用</a:t>
            </a:r>
            <a:r>
              <a:rPr lang="en-US" altLang="zh-CN" sz="1200" dirty="0" err="1">
                <a:solidFill>
                  <a:schemeClr val="tx1">
                    <a:lumMod val="65000"/>
                    <a:lumOff val="35000"/>
                  </a:schemeClr>
                </a:solidFill>
                <a:latin typeface="汉仪铁线黑-35简" panose="00020600040101010101" pitchFamily="18" charset="-122"/>
                <a:ea typeface="汉仪铁线黑-35简" panose="00020600040101010101" pitchFamily="18" charset="-122"/>
              </a:rPr>
              <a:t>evcard</a:t>
            </a: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将有机会</a:t>
            </a:r>
            <a:r>
              <a:rPr lang="zh-CN" altLang="en-US" sz="1200" dirty="0">
                <a:solidFill>
                  <a:schemeClr val="accent2">
                    <a:lumMod val="50000"/>
                  </a:schemeClr>
                </a:solidFill>
                <a:latin typeface="汉仪铁线黑-35简" panose="00020600040101010101" pitchFamily="18" charset="-122"/>
                <a:ea typeface="汉仪铁线黑-35简" panose="00020600040101010101" pitchFamily="18" charset="-122"/>
              </a:rPr>
              <a:t>选择最为合理的出行路线，极大节时间成本</a:t>
            </a: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，依据</a:t>
            </a:r>
            <a:r>
              <a:rPr lang="en-US" altLang="zh-CN" sz="1200" dirty="0" err="1">
                <a:solidFill>
                  <a:schemeClr val="tx1">
                    <a:lumMod val="65000"/>
                    <a:lumOff val="35000"/>
                  </a:schemeClr>
                </a:solidFill>
                <a:latin typeface="汉仪铁线黑-35简" panose="00020600040101010101" pitchFamily="18" charset="-122"/>
                <a:ea typeface="汉仪铁线黑-35简" panose="00020600040101010101" pitchFamily="18" charset="-122"/>
              </a:rPr>
              <a:t>evcard</a:t>
            </a: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的计费方式，这也就意味着经济成本的降低，进而缩小了与公共交通经济成本的差距。</a:t>
            </a:r>
            <a:endParaRPr lang="en-US" altLang="zh-CN"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endPar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endParaRPr>
          </a:p>
          <a:p>
            <a:pPr>
              <a:lnSpc>
                <a:spcPct val="150000"/>
              </a:lnSpc>
              <a:defRPr/>
            </a:pPr>
            <a:r>
              <a:rPr lang="zh-CN" altLang="en-US" sz="1200" dirty="0">
                <a:solidFill>
                  <a:schemeClr val="tx1">
                    <a:lumMod val="65000"/>
                    <a:lumOff val="35000"/>
                  </a:schemeClr>
                </a:solidFill>
                <a:latin typeface="汉仪铁线黑-35简" panose="00020600040101010101" pitchFamily="18" charset="-122"/>
                <a:ea typeface="汉仪铁线黑-35简" panose="00020600040101010101" pitchFamily="18" charset="-122"/>
              </a:rPr>
              <a:t>因此综合考虑经济成本与时间成本，</a:t>
            </a:r>
            <a:r>
              <a:rPr lang="en-US" altLang="zh-CN" sz="1200" b="1" dirty="0" err="1">
                <a:solidFill>
                  <a:schemeClr val="accent2">
                    <a:lumMod val="50000"/>
                  </a:schemeClr>
                </a:solidFill>
                <a:effectLst>
                  <a:outerShdw blurRad="38100" dist="38100" dir="2700000" algn="tl">
                    <a:srgbClr val="000000">
                      <a:alpha val="43137"/>
                    </a:srgbClr>
                  </a:outerShdw>
                </a:effectLst>
                <a:latin typeface="汉仪铁线黑-35简" panose="00020600040101010101" pitchFamily="18" charset="-122"/>
                <a:ea typeface="汉仪铁线黑-35简" panose="00020600040101010101" pitchFamily="18" charset="-122"/>
              </a:rPr>
              <a:t>evcard</a:t>
            </a:r>
            <a:r>
              <a:rPr lang="zh-CN" altLang="en-US" sz="1200" b="1" dirty="0">
                <a:solidFill>
                  <a:schemeClr val="accent2">
                    <a:lumMod val="50000"/>
                  </a:schemeClr>
                </a:solidFill>
                <a:effectLst>
                  <a:outerShdw blurRad="38100" dist="38100" dir="2700000" algn="tl">
                    <a:srgbClr val="000000">
                      <a:alpha val="43137"/>
                    </a:srgbClr>
                  </a:outerShdw>
                </a:effectLst>
                <a:latin typeface="汉仪铁线黑-35简" panose="00020600040101010101" pitchFamily="18" charset="-122"/>
                <a:ea typeface="汉仪铁线黑-35简" panose="00020600040101010101" pitchFamily="18" charset="-122"/>
              </a:rPr>
              <a:t>在上海郊区的发展具有明显的优势。</a:t>
            </a:r>
            <a:endParaRPr lang="zh-CN" altLang="en-US" sz="1200" b="1" dirty="0">
              <a:solidFill>
                <a:schemeClr val="accent2">
                  <a:lumMod val="50000"/>
                </a:schemeClr>
              </a:solidFill>
              <a:effectLst>
                <a:outerShdw blurRad="38100" dist="38100" dir="2700000" algn="tl">
                  <a:srgbClr val="000000">
                    <a:alpha val="43137"/>
                  </a:srgbClr>
                </a:outerShdw>
              </a:effectLst>
              <a:latin typeface="汉仪铁线黑-35简" panose="00020600040101010101" pitchFamily="18" charset="-122"/>
              <a:ea typeface="汉仪铁线黑-35简" panose="00020600040101010101" pitchFamily="18" charset="-122"/>
            </a:endParaRPr>
          </a:p>
        </p:txBody>
      </p:sp>
      <p:sp>
        <p:nvSpPr>
          <p:cNvPr id="6" name="TextBox 1"/>
          <p:cNvSpPr txBox="1"/>
          <p:nvPr/>
        </p:nvSpPr>
        <p:spPr>
          <a:xfrm>
            <a:off x="251520" y="153353"/>
            <a:ext cx="2468880" cy="365760"/>
          </a:xfrm>
          <a:prstGeom prst="rect">
            <a:avLst/>
          </a:prstGeom>
          <a:noFill/>
        </p:spPr>
        <p:txBody>
          <a:bodyPr wrap="none" rtlCol="0">
            <a:spAutoFit/>
          </a:bodyPr>
          <a:lstStyle/>
          <a:p>
            <a:r>
              <a:rPr lang="en-US" altLang="zh-CN" dirty="0">
                <a:latin typeface="黑体" pitchFamily="49" charset="-122"/>
                <a:ea typeface="黑体" pitchFamily="49" charset="-122"/>
              </a:rPr>
              <a:t>5 </a:t>
            </a:r>
            <a:r>
              <a:rPr lang="zh-CN" altLang="en-US" dirty="0">
                <a:latin typeface="黑体" pitchFamily="49" charset="-122"/>
                <a:ea typeface="黑体" pitchFamily="49" charset="-122"/>
              </a:rPr>
              <a:t>不同</a:t>
            </a:r>
            <a:r>
              <a:rPr lang="zh-CN" altLang="en-US" dirty="0">
                <a:latin typeface="黑体" pitchFamily="49" charset="-122"/>
                <a:ea typeface="黑体" pitchFamily="49" charset="-122"/>
              </a:rPr>
              <a:t>交通方式比较</a:t>
            </a:r>
            <a:r>
              <a:rPr lang="zh-CN" altLang="en-US" dirty="0">
                <a:latin typeface="黑体" pitchFamily="49" charset="-122"/>
                <a:ea typeface="黑体" pitchFamily="49" charset="-122"/>
              </a:rPr>
              <a:t>：</a:t>
            </a:r>
            <a:endParaRPr lang="zh-CN" altLang="en-US" dirty="0">
              <a:latin typeface="黑体" pitchFamily="49" charset="-122"/>
              <a:ea typeface="黑体" pitchFamily="49" charset="-122"/>
            </a:endParaRPr>
          </a:p>
        </p:txBody>
      </p:sp>
      <p:pic>
        <p:nvPicPr>
          <p:cNvPr id="2" name="图片 1" descr="6608733_110307959000_2"/>
          <p:cNvPicPr>
            <a:picLocks noChangeAspect="1"/>
          </p:cNvPicPr>
          <p:nvPr/>
        </p:nvPicPr>
        <p:blipFill>
          <a:blip r:embed="rId1"/>
          <a:srcRect l="30197" t="13427" b="4682"/>
          <a:stretch>
            <a:fillRect/>
          </a:stretch>
        </p:blipFill>
        <p:spPr>
          <a:xfrm>
            <a:off x="4812665" y="1120140"/>
            <a:ext cx="4319270" cy="36664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60557" y="483518"/>
            <a:ext cx="1554480" cy="365760"/>
          </a:xfrm>
          <a:prstGeom prst="rect">
            <a:avLst/>
          </a:prstGeom>
          <a:noFill/>
        </p:spPr>
        <p:txBody>
          <a:bodyPr wrap="none" rtlCol="0">
            <a:spAutoFit/>
          </a:bodyPr>
          <a:lstStyle/>
          <a:p>
            <a:r>
              <a:rPr lang="en-US" altLang="zh-CN" dirty="0">
                <a:latin typeface="黑体" pitchFamily="49" charset="-122"/>
                <a:ea typeface="黑体" pitchFamily="49" charset="-122"/>
              </a:rPr>
              <a:t>6 </a:t>
            </a:r>
            <a:r>
              <a:rPr lang="zh-CN" altLang="en-US" dirty="0">
                <a:latin typeface="黑体" pitchFamily="49" charset="-122"/>
                <a:ea typeface="黑体" pitchFamily="49" charset="-122"/>
              </a:rPr>
              <a:t>调研方向：</a:t>
            </a:r>
            <a:endParaRPr lang="zh-CN" altLang="en-US" dirty="0">
              <a:latin typeface="黑体" pitchFamily="49" charset="-122"/>
              <a:ea typeface="黑体" pitchFamily="49" charset="-122"/>
            </a:endParaRPr>
          </a:p>
        </p:txBody>
      </p:sp>
      <p:sp>
        <p:nvSpPr>
          <p:cNvPr id="3" name="TextBox 2"/>
          <p:cNvSpPr txBox="1"/>
          <p:nvPr/>
        </p:nvSpPr>
        <p:spPr>
          <a:xfrm>
            <a:off x="972865" y="3138606"/>
            <a:ext cx="7622600" cy="1412694"/>
          </a:xfrm>
          <a:prstGeom prst="rect">
            <a:avLst/>
          </a:prstGeom>
          <a:noFill/>
        </p:spPr>
        <p:txBody>
          <a:bodyPr wrap="none" rtlCol="0">
            <a:spAutoFit/>
          </a:bodyPr>
          <a:lstStyle/>
          <a:p>
            <a:pPr>
              <a:lnSpc>
                <a:spcPct val="130000"/>
              </a:lnSpc>
            </a:pPr>
            <a:r>
              <a:rPr lang="en-US" altLang="zh-CN" sz="1200" dirty="0">
                <a:latin typeface="黑体" pitchFamily="49" charset="-122"/>
                <a:ea typeface="黑体" pitchFamily="49" charset="-122"/>
              </a:rPr>
              <a:t>1.EVCARD</a:t>
            </a:r>
            <a:r>
              <a:rPr lang="zh-CN" altLang="en-US" sz="1200" dirty="0">
                <a:latin typeface="黑体" pitchFamily="49" charset="-122"/>
                <a:ea typeface="黑体" pitchFamily="49" charset="-122"/>
              </a:rPr>
              <a:t>电动车站点布局</a:t>
            </a:r>
            <a:endParaRPr lang="en-US" altLang="zh-CN" sz="1200" dirty="0">
              <a:latin typeface="黑体" pitchFamily="49" charset="-122"/>
              <a:ea typeface="黑体" pitchFamily="49" charset="-122"/>
            </a:endParaRPr>
          </a:p>
          <a:p>
            <a:pPr>
              <a:lnSpc>
                <a:spcPct val="130000"/>
              </a:lnSpc>
            </a:pPr>
            <a:r>
              <a:rPr lang="zh-CN" altLang="en-US" sz="1000" dirty="0">
                <a:latin typeface="黑体" pitchFamily="49" charset="-122"/>
                <a:ea typeface="黑体" pitchFamily="49" charset="-122"/>
              </a:rPr>
              <a:t>  纵向从时间上分析不同阶段站点布局的选择，横向从空间上分析站点的城市空间结构，以此为其他城市站点布局提供参考。</a:t>
            </a:r>
            <a:endParaRPr lang="en-US" altLang="zh-CN" sz="1000" dirty="0">
              <a:latin typeface="黑体" pitchFamily="49" charset="-122"/>
              <a:ea typeface="黑体" pitchFamily="49" charset="-122"/>
            </a:endParaRPr>
          </a:p>
          <a:p>
            <a:pPr>
              <a:lnSpc>
                <a:spcPct val="130000"/>
              </a:lnSpc>
            </a:pPr>
            <a:r>
              <a:rPr lang="en-US" altLang="zh-CN" sz="1200" dirty="0">
                <a:latin typeface="黑体" pitchFamily="49" charset="-122"/>
                <a:ea typeface="黑体" pitchFamily="49" charset="-122"/>
              </a:rPr>
              <a:t>2.EVCARD</a:t>
            </a:r>
            <a:r>
              <a:rPr lang="zh-CN" altLang="en-US" sz="1200" dirty="0">
                <a:latin typeface="黑体" pitchFamily="49" charset="-122"/>
                <a:ea typeface="黑体" pitchFamily="49" charset="-122"/>
              </a:rPr>
              <a:t>使用运营模式</a:t>
            </a:r>
            <a:endParaRPr lang="en-US" altLang="zh-CN" sz="1200" dirty="0">
              <a:latin typeface="黑体" pitchFamily="49" charset="-122"/>
              <a:ea typeface="黑体" pitchFamily="49" charset="-122"/>
            </a:endParaRPr>
          </a:p>
          <a:p>
            <a:pPr>
              <a:lnSpc>
                <a:spcPct val="130000"/>
              </a:lnSpc>
            </a:pPr>
            <a:r>
              <a:rPr lang="en-US" altLang="zh-CN" sz="1000" dirty="0">
                <a:latin typeface="黑体" pitchFamily="49" charset="-122"/>
                <a:ea typeface="黑体" pitchFamily="49" charset="-122"/>
              </a:rPr>
              <a:t>  </a:t>
            </a:r>
            <a:r>
              <a:rPr lang="zh-CN" altLang="en-US" sz="1000" dirty="0">
                <a:latin typeface="黑体" pitchFamily="49" charset="-122"/>
                <a:ea typeface="黑体" pitchFamily="49" charset="-122"/>
              </a:rPr>
              <a:t>通过使用者的使用感受 结合运营方的后台管理机制，从使用者及运营管理方的双重角度分析</a:t>
            </a:r>
            <a:r>
              <a:rPr lang="en-US" altLang="zh-CN" sz="1000" dirty="0">
                <a:latin typeface="黑体" pitchFamily="49" charset="-122"/>
                <a:ea typeface="黑体" pitchFamily="49" charset="-122"/>
              </a:rPr>
              <a:t>EVCARD</a:t>
            </a:r>
            <a:r>
              <a:rPr lang="zh-CN" altLang="en-US" sz="1000" dirty="0">
                <a:latin typeface="黑体" pitchFamily="49" charset="-122"/>
                <a:ea typeface="黑体" pitchFamily="49" charset="-122"/>
              </a:rPr>
              <a:t>长处。</a:t>
            </a:r>
            <a:endParaRPr lang="en-US" altLang="zh-CN" sz="1000" dirty="0">
              <a:latin typeface="黑体" pitchFamily="49" charset="-122"/>
              <a:ea typeface="黑体" pitchFamily="49" charset="-122"/>
            </a:endParaRPr>
          </a:p>
          <a:p>
            <a:pPr>
              <a:lnSpc>
                <a:spcPct val="130000"/>
              </a:lnSpc>
            </a:pPr>
            <a:r>
              <a:rPr lang="en-US" altLang="zh-CN" sz="1200" dirty="0">
                <a:latin typeface="黑体" pitchFamily="49" charset="-122"/>
                <a:ea typeface="黑体" pitchFamily="49" charset="-122"/>
              </a:rPr>
              <a:t>3.</a:t>
            </a:r>
            <a:r>
              <a:rPr lang="zh-CN" altLang="en-US" sz="1200" dirty="0">
                <a:latin typeface="黑体" pitchFamily="49" charset="-122"/>
                <a:ea typeface="黑体" pitchFamily="49" charset="-122"/>
              </a:rPr>
              <a:t>电动车与生态旅游业结合</a:t>
            </a:r>
            <a:r>
              <a:rPr lang="en-US" altLang="zh-CN" sz="1200" dirty="0">
                <a:latin typeface="黑体" pitchFamily="49" charset="-122"/>
                <a:ea typeface="黑体" pitchFamily="49" charset="-122"/>
              </a:rPr>
              <a:t>——</a:t>
            </a:r>
            <a:r>
              <a:rPr lang="zh-CN" altLang="en-US" sz="1200" dirty="0">
                <a:latin typeface="黑体" pitchFamily="49" charset="-122"/>
                <a:ea typeface="黑体" pitchFamily="49" charset="-122"/>
              </a:rPr>
              <a:t>以崇明县为例</a:t>
            </a:r>
            <a:endParaRPr lang="en-US" altLang="zh-CN" sz="1200" dirty="0">
              <a:latin typeface="黑体" pitchFamily="49" charset="-122"/>
              <a:ea typeface="黑体" pitchFamily="49" charset="-122"/>
            </a:endParaRPr>
          </a:p>
          <a:p>
            <a:pPr>
              <a:lnSpc>
                <a:spcPct val="130000"/>
              </a:lnSpc>
            </a:pPr>
            <a:r>
              <a:rPr lang="en-US" altLang="zh-CN" sz="1000" dirty="0">
                <a:latin typeface="黑体" pitchFamily="49" charset="-122"/>
                <a:ea typeface="黑体" pitchFamily="49" charset="-122"/>
              </a:rPr>
              <a:t>  EVCARD</a:t>
            </a:r>
            <a:r>
              <a:rPr lang="zh-CN" altLang="en-US" sz="1000" dirty="0">
                <a:latin typeface="黑体" pitchFamily="49" charset="-122"/>
                <a:ea typeface="黑体" pitchFamily="49" charset="-122"/>
              </a:rPr>
              <a:t>开拓了电动车租赁与旅游业结合的新模式，共同贯彻生态可持续的理念，取得政府与企业以及汽车行业与旅游行业的共赢。</a:t>
            </a:r>
            <a:endParaRPr lang="zh-CN" altLang="en-US" sz="1000" dirty="0">
              <a:latin typeface="黑体" pitchFamily="49" charset="-122"/>
              <a:ea typeface="黑体" pitchFamily="49" charset="-122"/>
            </a:endParaRPr>
          </a:p>
        </p:txBody>
      </p:sp>
      <p:sp>
        <p:nvSpPr>
          <p:cNvPr id="4" name="TextBox 3"/>
          <p:cNvSpPr txBox="1"/>
          <p:nvPr/>
        </p:nvSpPr>
        <p:spPr>
          <a:xfrm>
            <a:off x="539080" y="3291582"/>
            <a:ext cx="386080" cy="1066800"/>
          </a:xfrm>
          <a:prstGeom prst="rect">
            <a:avLst/>
          </a:prstGeom>
          <a:noFill/>
        </p:spPr>
        <p:txBody>
          <a:bodyPr wrap="none" rtlCol="0">
            <a:spAutoFit/>
          </a:bodyPr>
          <a:lstStyle/>
          <a:p>
            <a:r>
              <a:rPr lang="zh-CN" altLang="en-US" sz="1600" dirty="0">
                <a:latin typeface="黑体" pitchFamily="49" charset="-122"/>
                <a:ea typeface="黑体" pitchFamily="49" charset="-122"/>
              </a:rPr>
              <a:t>备</a:t>
            </a:r>
            <a:endParaRPr lang="zh-CN" altLang="en-US" sz="1600" dirty="0">
              <a:latin typeface="黑体" pitchFamily="49" charset="-122"/>
              <a:ea typeface="黑体" pitchFamily="49" charset="-122"/>
            </a:endParaRPr>
          </a:p>
          <a:p>
            <a:r>
              <a:rPr lang="zh-CN" altLang="en-US" sz="1600" dirty="0">
                <a:latin typeface="黑体" pitchFamily="49" charset="-122"/>
                <a:ea typeface="黑体" pitchFamily="49" charset="-122"/>
              </a:rPr>
              <a:t>选</a:t>
            </a:r>
            <a:endParaRPr lang="zh-CN" altLang="en-US" sz="1600" dirty="0">
              <a:latin typeface="黑体" pitchFamily="49" charset="-122"/>
              <a:ea typeface="黑体" pitchFamily="49" charset="-122"/>
            </a:endParaRPr>
          </a:p>
          <a:p>
            <a:r>
              <a:rPr lang="zh-CN" altLang="en-US" sz="1600" dirty="0">
                <a:latin typeface="黑体" pitchFamily="49" charset="-122"/>
                <a:ea typeface="黑体" pitchFamily="49" charset="-122"/>
              </a:rPr>
              <a:t>方</a:t>
            </a:r>
            <a:endParaRPr lang="zh-CN" altLang="en-US" sz="1600" dirty="0">
              <a:latin typeface="黑体" pitchFamily="49" charset="-122"/>
              <a:ea typeface="黑体" pitchFamily="49" charset="-122"/>
            </a:endParaRPr>
          </a:p>
          <a:p>
            <a:r>
              <a:rPr lang="zh-CN" altLang="en-US" sz="1600" dirty="0">
                <a:latin typeface="黑体" pitchFamily="49" charset="-122"/>
                <a:ea typeface="黑体" pitchFamily="49" charset="-122"/>
              </a:rPr>
              <a:t>向</a:t>
            </a:r>
            <a:endParaRPr lang="zh-CN" altLang="en-US" sz="1600" dirty="0">
              <a:latin typeface="黑体" pitchFamily="49" charset="-122"/>
              <a:ea typeface="黑体" pitchFamily="49" charset="-122"/>
            </a:endParaRPr>
          </a:p>
        </p:txBody>
      </p:sp>
      <p:sp>
        <p:nvSpPr>
          <p:cNvPr id="5" name="TextBox 4"/>
          <p:cNvSpPr txBox="1"/>
          <p:nvPr/>
        </p:nvSpPr>
        <p:spPr>
          <a:xfrm>
            <a:off x="2769776" y="483518"/>
            <a:ext cx="4570482" cy="369332"/>
          </a:xfrm>
          <a:prstGeom prst="rect">
            <a:avLst/>
          </a:prstGeom>
          <a:noFill/>
        </p:spPr>
        <p:txBody>
          <a:bodyPr wrap="none" rtlCol="0">
            <a:spAutoFit/>
          </a:bodyPr>
          <a:lstStyle/>
          <a:p>
            <a:r>
              <a:rPr lang="zh-CN" altLang="en-US" dirty="0">
                <a:latin typeface="黑体" pitchFamily="49" charset="-122"/>
                <a:ea typeface="黑体" pitchFamily="49" charset="-122"/>
              </a:rPr>
              <a:t>电动车分时租赁</a:t>
            </a:r>
            <a:r>
              <a:rPr lang="zh-CN" altLang="en-US" dirty="0"/>
              <a:t>对城市公共交通的补充作用</a:t>
            </a:r>
            <a:endParaRPr lang="zh-CN" altLang="en-US" dirty="0"/>
          </a:p>
        </p:txBody>
      </p:sp>
      <p:sp>
        <p:nvSpPr>
          <p:cNvPr id="6" name="TextBox 5"/>
          <p:cNvSpPr txBox="1"/>
          <p:nvPr/>
        </p:nvSpPr>
        <p:spPr>
          <a:xfrm>
            <a:off x="1002905" y="1074097"/>
            <a:ext cx="716280" cy="304800"/>
          </a:xfrm>
          <a:prstGeom prst="rect">
            <a:avLst/>
          </a:prstGeom>
          <a:noFill/>
        </p:spPr>
        <p:txBody>
          <a:bodyPr wrap="none" rtlCol="0">
            <a:spAutoFit/>
          </a:bodyPr>
          <a:lstStyle/>
          <a:p>
            <a:r>
              <a:rPr lang="zh-CN" altLang="en-US" sz="1400" dirty="0">
                <a:latin typeface="黑体" charset="0"/>
                <a:ea typeface="黑体" charset="0"/>
              </a:rPr>
              <a:t>说明：</a:t>
            </a:r>
            <a:endParaRPr lang="zh-CN" altLang="en-US" sz="1400" dirty="0">
              <a:latin typeface="黑体" charset="0"/>
              <a:ea typeface="黑体" charset="0"/>
            </a:endParaRPr>
          </a:p>
        </p:txBody>
      </p:sp>
      <p:sp>
        <p:nvSpPr>
          <p:cNvPr id="7" name="TextBox 6"/>
          <p:cNvSpPr txBox="1"/>
          <p:nvPr/>
        </p:nvSpPr>
        <p:spPr>
          <a:xfrm>
            <a:off x="1261052" y="988134"/>
            <a:ext cx="6369316" cy="1737360"/>
          </a:xfrm>
          <a:prstGeom prst="rect">
            <a:avLst/>
          </a:prstGeom>
          <a:noFill/>
        </p:spPr>
        <p:txBody>
          <a:bodyPr wrap="square" rtlCol="0">
            <a:spAutoFit/>
          </a:bodyPr>
          <a:lstStyle/>
          <a:p>
            <a:pPr>
              <a:lnSpc>
                <a:spcPct val="150000"/>
              </a:lnSpc>
            </a:pPr>
            <a:r>
              <a:rPr lang="en-US" altLang="zh-CN" sz="1200" dirty="0">
                <a:latin typeface="黑体" pitchFamily="49" charset="-122"/>
                <a:ea typeface="黑体" pitchFamily="49" charset="-122"/>
              </a:rPr>
              <a:t>    </a:t>
            </a:r>
            <a:r>
              <a:rPr lang="zh-CN" altLang="en-US" sz="1200" dirty="0">
                <a:latin typeface="黑体" pitchFamily="49" charset="-122"/>
                <a:ea typeface="黑体" pitchFamily="49" charset="-122"/>
              </a:rPr>
              <a:t>根据前期资料搜集、问卷分析，我们发现电动车分时租赁为城市公共交通不便区域的居民出行提供了便利，</a:t>
            </a:r>
            <a:r>
              <a:rPr lang="zh-CN" altLang="en-US" sz="1200" dirty="0">
                <a:solidFill>
                  <a:schemeClr val="accent2">
                    <a:lumMod val="75000"/>
                  </a:schemeClr>
                </a:solidFill>
                <a:latin typeface="黑体" pitchFamily="49" charset="-122"/>
                <a:ea typeface="黑体" pitchFamily="49" charset="-122"/>
              </a:rPr>
              <a:t>成为市民出行方式的一大选择</a:t>
            </a:r>
            <a:r>
              <a:rPr lang="zh-CN" altLang="en-US" sz="1200" dirty="0">
                <a:latin typeface="黑体" pitchFamily="49" charset="-122"/>
                <a:ea typeface="黑体" pitchFamily="49" charset="-122"/>
              </a:rPr>
              <a:t>。而对于城市公共交通系统来说，公交、地铁等并不能满足市民的全部需求，在此基础上，电动车这种半公共交通模式，可以</a:t>
            </a:r>
            <a:r>
              <a:rPr lang="zh-CN" altLang="en-US" sz="1200" dirty="0">
                <a:solidFill>
                  <a:schemeClr val="accent2">
                    <a:lumMod val="75000"/>
                  </a:schemeClr>
                </a:solidFill>
                <a:latin typeface="黑体" pitchFamily="49" charset="-122"/>
                <a:ea typeface="黑体" pitchFamily="49" charset="-122"/>
              </a:rPr>
              <a:t>很好的补充公共交通的不足</a:t>
            </a:r>
            <a:r>
              <a:rPr lang="zh-CN" altLang="en-US" sz="1200" dirty="0">
                <a:latin typeface="黑体" pitchFamily="49" charset="-122"/>
                <a:ea typeface="黑体" pitchFamily="49" charset="-122"/>
              </a:rPr>
              <a:t>。</a:t>
            </a:r>
            <a:endParaRPr lang="zh-CN" altLang="en-US" sz="1200" dirty="0">
              <a:latin typeface="黑体" pitchFamily="49" charset="-122"/>
              <a:ea typeface="黑体" pitchFamily="49" charset="-122"/>
            </a:endParaRPr>
          </a:p>
          <a:p>
            <a:pPr>
              <a:lnSpc>
                <a:spcPct val="150000"/>
              </a:lnSpc>
            </a:pPr>
            <a:r>
              <a:rPr lang="zh-CN" altLang="en-US" sz="1200" dirty="0">
                <a:latin typeface="黑体" pitchFamily="49" charset="-122"/>
                <a:ea typeface="黑体" pitchFamily="49" charset="-122"/>
              </a:rPr>
              <a:t>    将</a:t>
            </a:r>
            <a:r>
              <a:rPr lang="zh-CN" altLang="en-US" sz="1200" dirty="0">
                <a:latin typeface="黑体" pitchFamily="49" charset="-122"/>
                <a:ea typeface="黑体" pitchFamily="49" charset="-122"/>
                <a:sym typeface="+mn-ea"/>
              </a:rPr>
              <a:t>从以下</a:t>
            </a:r>
            <a:r>
              <a:rPr lang="zh-CN" altLang="en-US" sz="1200" dirty="0">
                <a:solidFill>
                  <a:schemeClr val="accent2">
                    <a:lumMod val="75000"/>
                  </a:schemeClr>
                </a:solidFill>
                <a:latin typeface="黑体" pitchFamily="49" charset="-122"/>
                <a:ea typeface="黑体" pitchFamily="49" charset="-122"/>
                <a:sym typeface="+mn-ea"/>
              </a:rPr>
              <a:t>四种情况</a:t>
            </a:r>
            <a:r>
              <a:rPr lang="zh-CN" altLang="en-US" sz="1200" dirty="0">
                <a:latin typeface="黑体" pitchFamily="49" charset="-122"/>
                <a:ea typeface="黑体" pitchFamily="49" charset="-122"/>
                <a:sym typeface="+mn-ea"/>
              </a:rPr>
              <a:t>展开</a:t>
            </a:r>
            <a:r>
              <a:rPr lang="en-US" altLang="zh-CN" sz="1200" dirty="0">
                <a:latin typeface="黑体" pitchFamily="49" charset="-122"/>
                <a:ea typeface="黑体" pitchFamily="49" charset="-122"/>
                <a:sym typeface="+mn-ea"/>
              </a:rPr>
              <a:t>“</a:t>
            </a:r>
            <a:r>
              <a:rPr lang="zh-CN" altLang="en-US" sz="1200" dirty="0">
                <a:latin typeface="黑体" pitchFamily="49" charset="-122"/>
                <a:ea typeface="黑体" pitchFamily="49" charset="-122"/>
                <a:sym typeface="+mn-ea"/>
              </a:rPr>
              <a:t>电动车对公共交通补充作用</a:t>
            </a:r>
            <a:r>
              <a:rPr lang="en-US" altLang="zh-CN" sz="1200" dirty="0">
                <a:latin typeface="黑体" pitchFamily="49" charset="-122"/>
                <a:ea typeface="黑体" pitchFamily="49" charset="-122"/>
                <a:sym typeface="+mn-ea"/>
              </a:rPr>
              <a:t>”</a:t>
            </a:r>
            <a:r>
              <a:rPr lang="zh-CN" altLang="en-US" sz="1200" dirty="0">
                <a:latin typeface="黑体" pitchFamily="49" charset="-122"/>
                <a:ea typeface="黑体" pitchFamily="49" charset="-122"/>
                <a:sym typeface="+mn-ea"/>
              </a:rPr>
              <a:t>的实地调研</a:t>
            </a:r>
            <a:r>
              <a:rPr lang="en-US" altLang="zh-CN" sz="1200" dirty="0">
                <a:latin typeface="黑体" pitchFamily="49" charset="-122"/>
                <a:ea typeface="黑体" pitchFamily="49" charset="-122"/>
                <a:sym typeface="+mn-ea"/>
              </a:rPr>
              <a:t>:</a:t>
            </a:r>
            <a:r>
              <a:rPr lang="en-US" altLang="zh-CN" sz="1200" dirty="0">
                <a:latin typeface="黑体" pitchFamily="49" charset="-122"/>
                <a:ea typeface="黑体" pitchFamily="49" charset="-122"/>
              </a:rPr>
              <a:t>A</a:t>
            </a:r>
            <a:r>
              <a:rPr lang="zh-CN" altLang="en-US" sz="1200" dirty="0">
                <a:latin typeface="黑体" pitchFamily="49" charset="-122"/>
                <a:ea typeface="黑体" pitchFamily="49" charset="-122"/>
              </a:rPr>
              <a:t>区</a:t>
            </a:r>
            <a:r>
              <a:rPr lang="zh-CN" altLang="en-US" sz="1200" dirty="0">
                <a:latin typeface="黑体" pitchFamily="49" charset="-122"/>
                <a:ea typeface="黑体" pitchFamily="49" charset="-122"/>
                <a:sym typeface="+mn-ea"/>
              </a:rPr>
              <a:t>→</a:t>
            </a:r>
            <a:r>
              <a:rPr lang="en-US" altLang="zh-CN" sz="1200" dirty="0">
                <a:latin typeface="黑体" pitchFamily="49" charset="-122"/>
                <a:ea typeface="黑体" pitchFamily="49" charset="-122"/>
              </a:rPr>
              <a:t>B</a:t>
            </a:r>
            <a:r>
              <a:rPr lang="zh-CN" altLang="en-US" sz="1200" dirty="0">
                <a:latin typeface="黑体" pitchFamily="49" charset="-122"/>
                <a:ea typeface="黑体" pitchFamily="49" charset="-122"/>
              </a:rPr>
              <a:t>区，</a:t>
            </a:r>
            <a:r>
              <a:rPr lang="en-US" altLang="zh-CN" sz="1200" dirty="0">
                <a:latin typeface="黑体" pitchFamily="49" charset="-122"/>
                <a:ea typeface="黑体" pitchFamily="49" charset="-122"/>
                <a:sym typeface="+mn-ea"/>
              </a:rPr>
              <a:t>B</a:t>
            </a:r>
            <a:r>
              <a:rPr lang="zh-CN" altLang="en-US" sz="1200" dirty="0">
                <a:latin typeface="黑体" pitchFamily="49" charset="-122"/>
                <a:ea typeface="黑体" pitchFamily="49" charset="-122"/>
                <a:sym typeface="+mn-ea"/>
              </a:rPr>
              <a:t>区→</a:t>
            </a:r>
            <a:r>
              <a:rPr lang="en-US" altLang="zh-CN" sz="1200" dirty="0">
                <a:latin typeface="黑体" pitchFamily="49" charset="-122"/>
                <a:ea typeface="黑体" pitchFamily="49" charset="-122"/>
                <a:sym typeface="+mn-ea"/>
              </a:rPr>
              <a:t>A</a:t>
            </a:r>
            <a:r>
              <a:rPr lang="zh-CN" altLang="en-US" sz="1200" dirty="0">
                <a:latin typeface="黑体" pitchFamily="49" charset="-122"/>
                <a:ea typeface="黑体" pitchFamily="49" charset="-122"/>
                <a:sym typeface="+mn-ea"/>
              </a:rPr>
              <a:t>区，</a:t>
            </a:r>
            <a:r>
              <a:rPr lang="en-US" altLang="zh-CN" sz="1200" dirty="0">
                <a:latin typeface="黑体" pitchFamily="49" charset="-122"/>
                <a:ea typeface="黑体" pitchFamily="49" charset="-122"/>
              </a:rPr>
              <a:t>A</a:t>
            </a:r>
            <a:r>
              <a:rPr lang="zh-CN" altLang="en-US" sz="1200" dirty="0">
                <a:latin typeface="黑体" pitchFamily="49" charset="-122"/>
                <a:ea typeface="黑体" pitchFamily="49" charset="-122"/>
              </a:rPr>
              <a:t>区→</a:t>
            </a:r>
            <a:r>
              <a:rPr lang="en-US" altLang="zh-CN" sz="1200" dirty="0">
                <a:latin typeface="黑体" pitchFamily="49" charset="-122"/>
                <a:ea typeface="黑体" pitchFamily="49" charset="-122"/>
              </a:rPr>
              <a:t>A</a:t>
            </a:r>
            <a:r>
              <a:rPr lang="zh-CN" altLang="en-US" sz="1200" dirty="0">
                <a:latin typeface="黑体" pitchFamily="49" charset="-122"/>
                <a:ea typeface="黑体" pitchFamily="49" charset="-122"/>
              </a:rPr>
              <a:t>区，</a:t>
            </a:r>
            <a:r>
              <a:rPr lang="en-US" altLang="zh-CN" sz="1200" dirty="0">
                <a:latin typeface="黑体" pitchFamily="49" charset="-122"/>
                <a:ea typeface="黑体" pitchFamily="49" charset="-122"/>
              </a:rPr>
              <a:t>B</a:t>
            </a:r>
            <a:r>
              <a:rPr lang="zh-CN" altLang="en-US" sz="1200" dirty="0">
                <a:latin typeface="黑体" pitchFamily="49" charset="-122"/>
                <a:ea typeface="黑体" pitchFamily="49" charset="-122"/>
              </a:rPr>
              <a:t>区→</a:t>
            </a:r>
            <a:r>
              <a:rPr lang="en-US" altLang="zh-CN" sz="1200" dirty="0">
                <a:latin typeface="黑体" pitchFamily="49" charset="-122"/>
                <a:ea typeface="黑体" pitchFamily="49" charset="-122"/>
              </a:rPr>
              <a:t>B</a:t>
            </a:r>
            <a:r>
              <a:rPr lang="zh-CN" altLang="en-US" sz="1200" dirty="0">
                <a:latin typeface="黑体" pitchFamily="49" charset="-122"/>
                <a:ea typeface="黑体" pitchFamily="49" charset="-122"/>
              </a:rPr>
              <a:t>区。</a:t>
            </a:r>
            <a:r>
              <a:rPr lang="zh-CN" altLang="en-US" sz="1200" dirty="0">
                <a:latin typeface="黑体" pitchFamily="49" charset="-122"/>
                <a:ea typeface="黑体" pitchFamily="49" charset="-122"/>
                <a:sym typeface="+mn-ea"/>
              </a:rPr>
              <a:t>（</a:t>
            </a:r>
            <a:r>
              <a:rPr lang="zh-CN" altLang="en-US" sz="800" dirty="0">
                <a:latin typeface="黑体" pitchFamily="49" charset="-122"/>
                <a:ea typeface="黑体" pitchFamily="49" charset="-122"/>
                <a:sym typeface="+mn-ea"/>
              </a:rPr>
              <a:t>将上海市中心区公共交通便利的区域定义为</a:t>
            </a:r>
            <a:r>
              <a:rPr lang="en-US" altLang="zh-CN" sz="800" dirty="0">
                <a:latin typeface="黑体" pitchFamily="49" charset="-122"/>
                <a:ea typeface="黑体" pitchFamily="49" charset="-122"/>
                <a:sym typeface="+mn-ea"/>
              </a:rPr>
              <a:t>A</a:t>
            </a:r>
            <a:r>
              <a:rPr lang="zh-CN" altLang="en-US" sz="800" dirty="0">
                <a:latin typeface="黑体" pitchFamily="49" charset="-122"/>
                <a:ea typeface="黑体" pitchFamily="49" charset="-122"/>
                <a:sym typeface="+mn-ea"/>
              </a:rPr>
              <a:t>区，将城市边缘公共交通不是很便利的地区定义为</a:t>
            </a:r>
            <a:r>
              <a:rPr lang="en-US" altLang="zh-CN" sz="800" dirty="0">
                <a:latin typeface="黑体" pitchFamily="49" charset="-122"/>
                <a:ea typeface="黑体" pitchFamily="49" charset="-122"/>
                <a:sym typeface="+mn-ea"/>
              </a:rPr>
              <a:t>B</a:t>
            </a:r>
            <a:r>
              <a:rPr lang="zh-CN" altLang="en-US" sz="800" dirty="0">
                <a:latin typeface="黑体" pitchFamily="49" charset="-122"/>
                <a:ea typeface="黑体" pitchFamily="49" charset="-122"/>
                <a:sym typeface="+mn-ea"/>
              </a:rPr>
              <a:t>区）</a:t>
            </a:r>
            <a:endParaRPr lang="zh-CN" altLang="en-US" sz="800" dirty="0">
              <a:latin typeface="黑体" pitchFamily="49" charset="-122"/>
              <a:ea typeface="黑体" pitchFamily="49" charset="-122"/>
            </a:endParaRPr>
          </a:p>
        </p:txBody>
      </p:sp>
      <p:sp>
        <p:nvSpPr>
          <p:cNvPr id="8" name="矩形 7"/>
          <p:cNvSpPr/>
          <p:nvPr/>
        </p:nvSpPr>
        <p:spPr>
          <a:xfrm>
            <a:off x="755650" y="339090"/>
            <a:ext cx="7129145" cy="576580"/>
          </a:xfrm>
          <a:prstGeom prst="rect">
            <a:avLst/>
          </a:prstGeom>
          <a:noFill/>
          <a:ln w="28575" cmpd="sng">
            <a:solidFill>
              <a:schemeClr val="accent3">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195" y="2927985"/>
            <a:ext cx="9217025" cy="75565"/>
          </a:xfrm>
          <a:prstGeom prst="rect">
            <a:avLst/>
          </a:prstGeom>
          <a:solidFill>
            <a:schemeClr val="accent3">
              <a:lumMod val="50000"/>
            </a:schemeClr>
          </a:solidFill>
          <a:ln w="12700" cmpd="sng">
            <a:solidFill>
              <a:schemeClr val="accent3">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395402" y="339775"/>
            <a:ext cx="1554480" cy="365760"/>
          </a:xfrm>
          <a:prstGeom prst="rect">
            <a:avLst/>
          </a:prstGeom>
          <a:noFill/>
        </p:spPr>
        <p:txBody>
          <a:bodyPr wrap="none" rtlCol="0">
            <a:spAutoFit/>
          </a:bodyPr>
          <a:lstStyle/>
          <a:p>
            <a:r>
              <a:rPr lang="en-US" altLang="zh-CN" dirty="0">
                <a:latin typeface="黑体" pitchFamily="49" charset="-122"/>
                <a:ea typeface="黑体" pitchFamily="49" charset="-122"/>
              </a:rPr>
              <a:t>7 </a:t>
            </a:r>
            <a:r>
              <a:rPr lang="zh-CN" dirty="0">
                <a:latin typeface="黑体" pitchFamily="49" charset="-122"/>
                <a:ea typeface="黑体" pitchFamily="49" charset="-122"/>
              </a:rPr>
              <a:t>下一步工作</a:t>
            </a:r>
            <a:endParaRPr lang="zh-CN" dirty="0">
              <a:latin typeface="黑体" pitchFamily="49" charset="-122"/>
              <a:ea typeface="黑体" pitchFamily="49" charset="-122"/>
            </a:endParaRPr>
          </a:p>
        </p:txBody>
      </p:sp>
      <p:pic>
        <p:nvPicPr>
          <p:cNvPr id="7" name="图片 6" descr="6608733_101820884000_2"/>
          <p:cNvPicPr>
            <a:picLocks noChangeAspect="1"/>
          </p:cNvPicPr>
          <p:nvPr/>
        </p:nvPicPr>
        <p:blipFill>
          <a:blip r:embed="rId1"/>
          <a:stretch>
            <a:fillRect/>
          </a:stretch>
        </p:blipFill>
        <p:spPr>
          <a:xfrm>
            <a:off x="3563620" y="1995805"/>
            <a:ext cx="5570220" cy="3153410"/>
          </a:xfrm>
          <a:prstGeom prst="rect">
            <a:avLst/>
          </a:prstGeom>
        </p:spPr>
      </p:pic>
      <p:sp>
        <p:nvSpPr>
          <p:cNvPr id="4" name="文本框 3"/>
          <p:cNvSpPr txBox="1"/>
          <p:nvPr/>
        </p:nvSpPr>
        <p:spPr>
          <a:xfrm>
            <a:off x="541655" y="987425"/>
            <a:ext cx="5596255" cy="1874520"/>
          </a:xfrm>
          <a:prstGeom prst="rect">
            <a:avLst/>
          </a:prstGeom>
          <a:noFill/>
        </p:spPr>
        <p:txBody>
          <a:bodyPr wrap="square" rtlCol="0" anchor="t">
            <a:spAutoFit/>
          </a:bodyPr>
          <a:lstStyle/>
          <a:p>
            <a:pPr marL="285750" indent="-285750">
              <a:lnSpc>
                <a:spcPct val="150000"/>
              </a:lnSpc>
              <a:buFont typeface="Arial" charset="0"/>
              <a:buChar char="•"/>
            </a:pPr>
            <a:r>
              <a:rPr lang="en-US" altLang="zh-CN" sz="1300" dirty="0">
                <a:latin typeface="黑体" pitchFamily="49" charset="-122"/>
                <a:ea typeface="黑体" pitchFamily="49" charset="-122"/>
                <a:sym typeface="+mn-ea"/>
              </a:rPr>
              <a:t>1.</a:t>
            </a:r>
            <a:r>
              <a:rPr lang="zh-CN" altLang="en-US" sz="1300" dirty="0">
                <a:latin typeface="黑体" pitchFamily="49" charset="-122"/>
                <a:ea typeface="黑体" pitchFamily="49" charset="-122"/>
                <a:sym typeface="+mn-ea"/>
              </a:rPr>
              <a:t>继续通过网络查找资料，完善</a:t>
            </a:r>
            <a:r>
              <a:rPr lang="en-US" altLang="zh-CN" sz="1300" dirty="0">
                <a:latin typeface="黑体" pitchFamily="49" charset="-122"/>
                <a:ea typeface="黑体" pitchFamily="49" charset="-122"/>
                <a:sym typeface="+mn-ea"/>
              </a:rPr>
              <a:t>EVCARD</a:t>
            </a:r>
            <a:r>
              <a:rPr lang="zh-CN" altLang="en-US" sz="1300" dirty="0">
                <a:latin typeface="黑体" pitchFamily="49" charset="-122"/>
                <a:ea typeface="黑体" pitchFamily="49" charset="-122"/>
                <a:sym typeface="+mn-ea"/>
              </a:rPr>
              <a:t>电动车租赁的了解</a:t>
            </a:r>
            <a:endParaRPr lang="zh-CN" altLang="en-US" sz="1300" dirty="0">
              <a:latin typeface="黑体" pitchFamily="49" charset="-122"/>
              <a:ea typeface="黑体" pitchFamily="49" charset="-122"/>
              <a:sym typeface="+mn-ea"/>
            </a:endParaRPr>
          </a:p>
          <a:p>
            <a:pPr marL="285750" indent="-285750">
              <a:lnSpc>
                <a:spcPct val="150000"/>
              </a:lnSpc>
              <a:buFont typeface="Arial" charset="0"/>
              <a:buChar char="•"/>
            </a:pPr>
            <a:r>
              <a:rPr lang="en-US" altLang="zh-CN" sz="1300" dirty="0">
                <a:latin typeface="黑体" pitchFamily="49" charset="-122"/>
                <a:ea typeface="黑体" pitchFamily="49" charset="-122"/>
                <a:sym typeface="+mn-ea"/>
              </a:rPr>
              <a:t>2.</a:t>
            </a:r>
            <a:r>
              <a:rPr lang="zh-CN" altLang="en-US" sz="1300" dirty="0">
                <a:latin typeface="黑体" pitchFamily="49" charset="-122"/>
                <a:ea typeface="黑体" pitchFamily="49" charset="-122"/>
                <a:sym typeface="+mn-ea"/>
              </a:rPr>
              <a:t>由于此次调查问卷被调查者类型单一，不具有全面代表性。因此选取站点，在站点及附近进行问卷</a:t>
            </a:r>
            <a:r>
              <a:rPr lang="en-US" altLang="zh-CN" sz="1300" dirty="0">
                <a:latin typeface="黑体" pitchFamily="49" charset="-122"/>
                <a:ea typeface="黑体" pitchFamily="49" charset="-122"/>
                <a:sym typeface="+mn-ea"/>
              </a:rPr>
              <a:t>/</a:t>
            </a:r>
            <a:r>
              <a:rPr lang="zh-CN" altLang="en-US" sz="1300" dirty="0">
                <a:latin typeface="黑体" pitchFamily="49" charset="-122"/>
                <a:ea typeface="黑体" pitchFamily="49" charset="-122"/>
                <a:sym typeface="+mn-ea"/>
              </a:rPr>
              <a:t>访谈。更改问卷内容，使其直接面向电动车使用者，获取使用感受和路线信息，更具有针对性。</a:t>
            </a:r>
            <a:endParaRPr lang="zh-CN" altLang="en-US" sz="1300" dirty="0">
              <a:latin typeface="黑体" pitchFamily="49" charset="-122"/>
              <a:ea typeface="黑体" pitchFamily="49" charset="-122"/>
              <a:sym typeface="+mn-ea"/>
            </a:endParaRPr>
          </a:p>
          <a:p>
            <a:pPr marL="285750" indent="-285750">
              <a:lnSpc>
                <a:spcPct val="150000"/>
              </a:lnSpc>
              <a:buFont typeface="Arial" charset="0"/>
              <a:buChar char="•"/>
            </a:pPr>
            <a:r>
              <a:rPr lang="en-US" altLang="zh-CN" sz="1300" dirty="0">
                <a:latin typeface="黑体" pitchFamily="49" charset="-122"/>
                <a:ea typeface="黑体" pitchFamily="49" charset="-122"/>
                <a:sym typeface="+mn-ea"/>
              </a:rPr>
              <a:t>3.</a:t>
            </a:r>
            <a:r>
              <a:rPr lang="zh-CN" altLang="en-US" sz="1300" dirty="0">
                <a:latin typeface="黑体" pitchFamily="49" charset="-122"/>
                <a:ea typeface="黑体" pitchFamily="49" charset="-122"/>
                <a:sym typeface="+mn-ea"/>
              </a:rPr>
              <a:t>走访相关部门，上海国际汽车城新能源汽车运营服务有限公司，崇明县旅游主管部门。或通过其他工作人员的途径了解资料</a:t>
            </a:r>
            <a:endParaRPr lang="en-US" altLang="zh-CN" sz="1300" dirty="0">
              <a:latin typeface="黑体" pitchFamily="49" charset="-122"/>
              <a:ea typeface="黑体" pitchFamily="49"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内容占位符 2"/>
          <p:cNvSpPr>
            <a:spLocks noGrp="1"/>
          </p:cNvSpPr>
          <p:nvPr>
            <p:ph sz="half" idx="1"/>
          </p:nvPr>
        </p:nvSpPr>
        <p:spPr>
          <a:xfrm>
            <a:off x="467360" y="625475"/>
            <a:ext cx="7642225" cy="2334895"/>
          </a:xfrm>
        </p:spPr>
        <p:txBody>
          <a:bodyPr vert="horz" wrap="square" lIns="68580" tIns="34290" rIns="68580" bIns="34290" anchor="t">
            <a:normAutofit/>
          </a:bodyPr>
          <a:lstStyle/>
          <a:p>
            <a:r>
              <a:rPr lang="zh-CN" altLang="en-US" sz="1200" dirty="0">
                <a:latin typeface="黑体" charset="0"/>
                <a:ea typeface="黑体" charset="0"/>
              </a:rPr>
              <a:t>（</a:t>
            </a:r>
            <a:r>
              <a:rPr lang="en-US" altLang="zh-CN" sz="1200" dirty="0">
                <a:latin typeface="黑体" charset="0"/>
                <a:ea typeface="黑体" charset="0"/>
              </a:rPr>
              <a:t>1</a:t>
            </a:r>
            <a:r>
              <a:rPr lang="zh-CN" altLang="en-US" sz="1200" dirty="0">
                <a:latin typeface="黑体" charset="0"/>
                <a:ea typeface="黑体" charset="0"/>
              </a:rPr>
              <a:t>）</a:t>
            </a:r>
            <a:r>
              <a:rPr lang="zh-CN" altLang="zh-CN" sz="1200" dirty="0">
                <a:latin typeface="黑体" charset="0"/>
                <a:ea typeface="黑体" charset="0"/>
              </a:rPr>
              <a:t>电动汽车分时租赁作为一种新生的公共交通模式，能有效填补公共交通的空白并</a:t>
            </a:r>
            <a:r>
              <a:rPr lang="zh-CN" altLang="en-US" sz="1200" dirty="0">
                <a:latin typeface="黑体" charset="0"/>
                <a:ea typeface="黑体" charset="0"/>
              </a:rPr>
              <a:t>且</a:t>
            </a:r>
            <a:r>
              <a:rPr lang="zh-CN" altLang="zh-CN" sz="1200" dirty="0">
                <a:latin typeface="黑体" charset="0"/>
                <a:ea typeface="黑体" charset="0"/>
              </a:rPr>
              <a:t>符合新能源汽车的推广政策，</a:t>
            </a:r>
            <a:r>
              <a:rPr lang="zh-CN" altLang="zh-CN" sz="1200" dirty="0">
                <a:solidFill>
                  <a:srgbClr val="FF0000"/>
                </a:solidFill>
                <a:latin typeface="黑体" charset="0"/>
                <a:ea typeface="黑体" charset="0"/>
              </a:rPr>
              <a:t>值得大力推广</a:t>
            </a:r>
            <a:r>
              <a:rPr lang="zh-CN" altLang="zh-CN" sz="1200" dirty="0">
                <a:latin typeface="黑体" charset="0"/>
                <a:ea typeface="黑体" charset="0"/>
              </a:rPr>
              <a:t>。但由于还处于推广试验阶段，</a:t>
            </a:r>
            <a:r>
              <a:rPr lang="zh-CN" altLang="zh-CN" sz="1200" dirty="0">
                <a:solidFill>
                  <a:srgbClr val="FF0000"/>
                </a:solidFill>
                <a:latin typeface="黑体" charset="0"/>
                <a:ea typeface="黑体" charset="0"/>
              </a:rPr>
              <a:t>存在各个方面的问题</a:t>
            </a:r>
            <a:r>
              <a:rPr lang="zh-CN" altLang="zh-CN" sz="1200" dirty="0">
                <a:latin typeface="黑体" charset="0"/>
                <a:ea typeface="黑体" charset="0"/>
              </a:rPr>
              <a:t>，对其深入了解与优化，有助于该</a:t>
            </a:r>
            <a:r>
              <a:rPr lang="zh-CN" altLang="en-US" sz="1200" dirty="0">
                <a:latin typeface="黑体" charset="0"/>
                <a:ea typeface="黑体" charset="0"/>
              </a:rPr>
              <a:t>模式</a:t>
            </a:r>
            <a:r>
              <a:rPr lang="zh-CN" altLang="zh-CN" sz="1200" dirty="0">
                <a:latin typeface="黑体" charset="0"/>
                <a:ea typeface="黑体" charset="0"/>
              </a:rPr>
              <a:t>更快融入原有公共交通体系，提供更丰富的出行方式。</a:t>
            </a:r>
            <a:endParaRPr lang="zh-CN" altLang="zh-CN" sz="1200" dirty="0">
              <a:latin typeface="黑体" charset="0"/>
              <a:ea typeface="黑体" charset="0"/>
            </a:endParaRPr>
          </a:p>
          <a:p>
            <a:r>
              <a:rPr lang="zh-CN" altLang="en-US" sz="1200" dirty="0">
                <a:latin typeface="黑体" charset="0"/>
                <a:ea typeface="黑体" charset="0"/>
                <a:sym typeface="+mn-ea"/>
              </a:rPr>
              <a:t>（</a:t>
            </a:r>
            <a:r>
              <a:rPr lang="en-US" altLang="zh-CN" sz="1200" dirty="0">
                <a:latin typeface="黑体" charset="0"/>
                <a:ea typeface="黑体" charset="0"/>
                <a:sym typeface="+mn-ea"/>
              </a:rPr>
              <a:t>2</a:t>
            </a:r>
            <a:r>
              <a:rPr lang="zh-CN" altLang="en-US" sz="1200" dirty="0">
                <a:latin typeface="黑体" charset="0"/>
                <a:ea typeface="黑体" charset="0"/>
                <a:sym typeface="+mn-ea"/>
              </a:rPr>
              <a:t>）填补公共交通空白。</a:t>
            </a:r>
            <a:r>
              <a:rPr lang="zh-CN" altLang="zh-CN" sz="1200" dirty="0">
                <a:latin typeface="黑体" charset="0"/>
                <a:ea typeface="黑体" charset="0"/>
                <a:sym typeface="+mn-ea"/>
              </a:rPr>
              <a:t>在上海市限制机动车上牌的大背景下，市民购车受到了较大的限制，传统的公共交通无法完全满足市民的各项需求，汽车分时租赁能</a:t>
            </a:r>
            <a:r>
              <a:rPr lang="zh-CN" altLang="zh-CN" sz="1200" dirty="0">
                <a:solidFill>
                  <a:schemeClr val="accent2">
                    <a:lumMod val="75000"/>
                  </a:schemeClr>
                </a:solidFill>
                <a:latin typeface="黑体" charset="0"/>
                <a:ea typeface="黑体" charset="0"/>
                <a:sym typeface="+mn-ea"/>
              </a:rPr>
              <a:t>填补传统公共交通服务上的空白</a:t>
            </a:r>
            <a:r>
              <a:rPr lang="zh-CN" altLang="zh-CN" sz="1200" dirty="0">
                <a:latin typeface="黑体" charset="0"/>
                <a:ea typeface="黑体" charset="0"/>
                <a:sym typeface="+mn-ea"/>
              </a:rPr>
              <a:t>。</a:t>
            </a:r>
            <a:endParaRPr lang="zh-CN" altLang="zh-CN" sz="1200" dirty="0">
              <a:latin typeface="黑体" charset="0"/>
              <a:ea typeface="黑体" charset="0"/>
              <a:sym typeface="+mn-ea"/>
            </a:endParaRPr>
          </a:p>
          <a:p>
            <a:r>
              <a:rPr lang="zh-CN" altLang="en-US" sz="1200" dirty="0">
                <a:latin typeface="黑体" charset="0"/>
                <a:ea typeface="黑体" charset="0"/>
                <a:sym typeface="+mn-ea"/>
              </a:rPr>
              <a:t>（</a:t>
            </a:r>
            <a:r>
              <a:rPr lang="en-US" altLang="zh-CN" sz="1200" dirty="0">
                <a:latin typeface="黑体" charset="0"/>
                <a:ea typeface="黑体" charset="0"/>
                <a:sym typeface="+mn-ea"/>
              </a:rPr>
              <a:t>3</a:t>
            </a:r>
            <a:r>
              <a:rPr lang="zh-CN" altLang="en-US" sz="1200" dirty="0">
                <a:latin typeface="黑体" charset="0"/>
                <a:ea typeface="黑体" charset="0"/>
                <a:sym typeface="+mn-ea"/>
              </a:rPr>
              <a:t>）绿色环保。</a:t>
            </a:r>
            <a:r>
              <a:rPr lang="zh-CN" altLang="zh-CN" sz="1200" dirty="0">
                <a:latin typeface="黑体" charset="0"/>
                <a:ea typeface="黑体" charset="0"/>
                <a:sym typeface="+mn-ea"/>
              </a:rPr>
              <a:t>电动汽车无污染，在城市环境日益恶化的今天，电动汽车的推广能改善城市空气质量。并且分时租赁能大大增加汽车的使用频率，物尽其用。</a:t>
            </a:r>
            <a:endParaRPr lang="zh-CN" altLang="zh-CN" sz="1200" dirty="0">
              <a:latin typeface="黑体" charset="0"/>
              <a:ea typeface="黑体" charset="0"/>
            </a:endParaRPr>
          </a:p>
          <a:p>
            <a:r>
              <a:rPr lang="zh-CN" altLang="zh-CN" sz="1200" dirty="0">
                <a:latin typeface="黑体" charset="0"/>
                <a:ea typeface="黑体" charset="0"/>
              </a:rPr>
              <a:t>（</a:t>
            </a:r>
            <a:r>
              <a:rPr lang="en-US" altLang="zh-CN" sz="1200" dirty="0">
                <a:latin typeface="黑体" charset="0"/>
                <a:ea typeface="黑体" charset="0"/>
              </a:rPr>
              <a:t>4</a:t>
            </a:r>
            <a:r>
              <a:rPr lang="zh-CN" altLang="zh-CN" sz="1200" dirty="0">
                <a:latin typeface="黑体" charset="0"/>
                <a:ea typeface="黑体" charset="0"/>
              </a:rPr>
              <a:t>）对现行电动车分时租赁项目进行调研，了解这种新生的</a:t>
            </a:r>
            <a:r>
              <a:rPr lang="zh-CN" altLang="en-US" sz="1200" dirty="0">
                <a:latin typeface="黑体" charset="0"/>
                <a:ea typeface="黑体" charset="0"/>
              </a:rPr>
              <a:t>公共</a:t>
            </a:r>
            <a:r>
              <a:rPr lang="zh-CN" altLang="zh-CN" sz="1200" dirty="0">
                <a:latin typeface="黑体" charset="0"/>
                <a:ea typeface="黑体" charset="0"/>
              </a:rPr>
              <a:t>交通模式，对存在的问题进行深入研究并提出优化方案，</a:t>
            </a:r>
            <a:r>
              <a:rPr lang="zh-CN" altLang="zh-CN" sz="1200" dirty="0">
                <a:solidFill>
                  <a:srgbClr val="FF0000"/>
                </a:solidFill>
                <a:latin typeface="黑体" charset="0"/>
                <a:ea typeface="黑体" charset="0"/>
              </a:rPr>
              <a:t>为电动汽车分时租赁在更大范围的推广扫除障碍</a:t>
            </a:r>
            <a:r>
              <a:rPr lang="zh-CN" altLang="zh-CN" sz="1200" dirty="0">
                <a:latin typeface="黑体" charset="0"/>
                <a:ea typeface="黑体" charset="0"/>
              </a:rPr>
              <a:t>。</a:t>
            </a:r>
            <a:endParaRPr lang="zh-CN" altLang="en-US" sz="1200" kern="1200" dirty="0">
              <a:latin typeface="黑体" charset="0"/>
              <a:ea typeface="黑体" charset="0"/>
            </a:endParaRPr>
          </a:p>
        </p:txBody>
      </p:sp>
      <p:sp>
        <p:nvSpPr>
          <p:cNvPr id="2" name="TextBox 1"/>
          <p:cNvSpPr txBox="1"/>
          <p:nvPr/>
        </p:nvSpPr>
        <p:spPr>
          <a:xfrm>
            <a:off x="323528" y="339502"/>
            <a:ext cx="1554480" cy="365760"/>
          </a:xfrm>
          <a:prstGeom prst="rect">
            <a:avLst/>
          </a:prstGeom>
          <a:noFill/>
        </p:spPr>
        <p:txBody>
          <a:bodyPr wrap="none" rtlCol="0">
            <a:spAutoFit/>
          </a:bodyPr>
          <a:lstStyle/>
          <a:p>
            <a:r>
              <a:rPr lang="en-US" altLang="zh-CN" dirty="0">
                <a:latin typeface="黑体" pitchFamily="49" charset="-122"/>
                <a:ea typeface="黑体" pitchFamily="49" charset="-122"/>
              </a:rPr>
              <a:t>1 </a:t>
            </a:r>
            <a:r>
              <a:rPr lang="zh-CN" altLang="en-US" dirty="0">
                <a:latin typeface="黑体" pitchFamily="49" charset="-122"/>
                <a:ea typeface="黑体" pitchFamily="49" charset="-122"/>
              </a:rPr>
              <a:t>选题说明：</a:t>
            </a:r>
            <a:endParaRPr lang="zh-CN" altLang="en-US" dirty="0">
              <a:latin typeface="黑体" pitchFamily="49" charset="-122"/>
              <a:ea typeface="黑体" pitchFamily="49" charset="-122"/>
            </a:endParaRPr>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b="7459"/>
          <a:stretch>
            <a:fillRect/>
          </a:stretch>
        </p:blipFill>
        <p:spPr>
          <a:xfrm>
            <a:off x="539750" y="2715895"/>
            <a:ext cx="3674110" cy="2267585"/>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rcRect r="6205"/>
          <a:stretch>
            <a:fillRect/>
          </a:stretch>
        </p:blipFill>
        <p:spPr>
          <a:xfrm>
            <a:off x="4284345" y="2716530"/>
            <a:ext cx="3849370" cy="22802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163" y="339502"/>
            <a:ext cx="1554480" cy="365760"/>
          </a:xfrm>
          <a:prstGeom prst="rect">
            <a:avLst/>
          </a:prstGeom>
          <a:noFill/>
        </p:spPr>
        <p:txBody>
          <a:bodyPr wrap="none" rtlCol="0">
            <a:spAutoFit/>
          </a:bodyPr>
          <a:lstStyle/>
          <a:p>
            <a:r>
              <a:rPr lang="en-US" altLang="zh-CN" dirty="0">
                <a:latin typeface="黑体" pitchFamily="49" charset="-122"/>
                <a:ea typeface="黑体" pitchFamily="49" charset="-122"/>
              </a:rPr>
              <a:t>2 </a:t>
            </a:r>
            <a:r>
              <a:rPr lang="zh-CN" altLang="en-US" dirty="0">
                <a:latin typeface="黑体" pitchFamily="49" charset="-122"/>
                <a:ea typeface="黑体" pitchFamily="49" charset="-122"/>
              </a:rPr>
              <a:t>时间计划：</a:t>
            </a:r>
            <a:endParaRPr lang="zh-CN" altLang="en-US" dirty="0">
              <a:latin typeface="黑体" pitchFamily="49" charset="-122"/>
              <a:ea typeface="黑体" pitchFamily="49" charset="-122"/>
            </a:endParaRPr>
          </a:p>
        </p:txBody>
      </p:sp>
      <p:graphicFrame>
        <p:nvGraphicFramePr>
          <p:cNvPr id="4" name="表格 3"/>
          <p:cNvGraphicFramePr>
            <a:graphicFrameLocks noGrp="1"/>
          </p:cNvGraphicFramePr>
          <p:nvPr/>
        </p:nvGraphicFramePr>
        <p:xfrm>
          <a:off x="3059599" y="915697"/>
          <a:ext cx="5883910" cy="3584064"/>
        </p:xfrm>
        <a:graphic>
          <a:graphicData uri="http://schemas.openxmlformats.org/drawingml/2006/table">
            <a:tbl>
              <a:tblPr firstRow="1" bandRow="1">
                <a:tableStyleId>{0505E3EF-67EA-436B-97B2-0124C06EBD24}</a:tableStyleId>
              </a:tblPr>
              <a:tblGrid>
                <a:gridCol w="1261110"/>
                <a:gridCol w="1143635"/>
                <a:gridCol w="3479165"/>
              </a:tblGrid>
              <a:tr h="586864">
                <a:tc>
                  <a:txBody>
                    <a:bodyPr/>
                    <a:lstStyle/>
                    <a:p>
                      <a:r>
                        <a:rPr lang="zh-CN" altLang="en-US" sz="1200" dirty="0">
                          <a:latin typeface="黑体" pitchFamily="49" charset="-122"/>
                          <a:ea typeface="黑体" pitchFamily="49" charset="-122"/>
                        </a:rPr>
                        <a:t>时间</a:t>
                      </a:r>
                      <a:endParaRPr lang="zh-CN" altLang="en-US" sz="1200" dirty="0">
                        <a:latin typeface="黑体" pitchFamily="49" charset="-122"/>
                        <a:ea typeface="黑体" pitchFamily="49" charset="-122"/>
                      </a:endParaRPr>
                    </a:p>
                  </a:txBody>
                  <a:tcPr/>
                </a:tc>
                <a:tc>
                  <a:txBody>
                    <a:bodyPr/>
                    <a:lstStyle/>
                    <a:p>
                      <a:r>
                        <a:rPr lang="zh-CN" altLang="en-US" sz="1200" dirty="0">
                          <a:latin typeface="黑体" pitchFamily="49" charset="-122"/>
                          <a:ea typeface="黑体" pitchFamily="49" charset="-122"/>
                        </a:rPr>
                        <a:t>阶段</a:t>
                      </a:r>
                      <a:endParaRPr lang="zh-CN" altLang="en-US" sz="1200" dirty="0">
                        <a:latin typeface="黑体" pitchFamily="49" charset="-122"/>
                        <a:ea typeface="黑体" pitchFamily="49" charset="-122"/>
                      </a:endParaRPr>
                    </a:p>
                  </a:txBody>
                  <a:tcPr/>
                </a:tc>
                <a:tc>
                  <a:txBody>
                    <a:bodyPr/>
                    <a:lstStyle/>
                    <a:p>
                      <a:r>
                        <a:rPr lang="zh-CN" altLang="en-US" sz="1200" dirty="0">
                          <a:latin typeface="黑体" pitchFamily="49" charset="-122"/>
                          <a:ea typeface="黑体" pitchFamily="49" charset="-122"/>
                        </a:rPr>
                        <a:t>内容</a:t>
                      </a:r>
                      <a:endParaRPr lang="zh-CN" altLang="en-US" sz="1200" dirty="0">
                        <a:latin typeface="黑体" pitchFamily="49" charset="-122"/>
                        <a:ea typeface="黑体" pitchFamily="49" charset="-122"/>
                      </a:endParaRPr>
                    </a:p>
                  </a:txBody>
                  <a:tcPr/>
                </a:tc>
              </a:tr>
              <a:tr h="370840">
                <a:tc>
                  <a:txBody>
                    <a:bodyPr/>
                    <a:lstStyle/>
                    <a:p>
                      <a:r>
                        <a:rPr lang="en-US" altLang="zh-CN" sz="1200" dirty="0">
                          <a:latin typeface="黑体" pitchFamily="49" charset="-122"/>
                          <a:ea typeface="黑体" pitchFamily="49" charset="-122"/>
                        </a:rPr>
                        <a:t>03.03——03.17 </a:t>
                      </a:r>
                      <a:endParaRPr lang="zh-CN" altLang="en-US" sz="1200" dirty="0">
                        <a:latin typeface="黑体" pitchFamily="49" charset="-122"/>
                        <a:ea typeface="黑体" pitchFamily="49" charset="-122"/>
                      </a:endParaRPr>
                    </a:p>
                  </a:txBody>
                  <a:tcPr/>
                </a:tc>
                <a:tc>
                  <a:txBody>
                    <a:bodyPr/>
                    <a:lstStyle/>
                    <a:p>
                      <a:r>
                        <a:rPr lang="zh-CN" altLang="en-US" sz="1200" dirty="0">
                          <a:latin typeface="黑体" pitchFamily="49" charset="-122"/>
                          <a:ea typeface="黑体" pitchFamily="49" charset="-122"/>
                        </a:rPr>
                        <a:t>前期资料搜集</a:t>
                      </a:r>
                      <a:endParaRPr lang="zh-CN" altLang="en-US" sz="1200" dirty="0">
                        <a:latin typeface="黑体" pitchFamily="49" charset="-122"/>
                        <a:ea typeface="黑体" pitchFamily="49" charset="-122"/>
                      </a:endParaRPr>
                    </a:p>
                  </a:txBody>
                  <a:tcPr/>
                </a:tc>
                <a:tc>
                  <a:txBody>
                    <a:bodyPr/>
                    <a:lstStyle/>
                    <a:p>
                      <a:r>
                        <a:rPr lang="en-US" altLang="zh-CN" sz="1200" dirty="0">
                          <a:latin typeface="黑体" pitchFamily="49" charset="-122"/>
                          <a:ea typeface="黑体" pitchFamily="49" charset="-122"/>
                        </a:rPr>
                        <a:t>1.EVCARD</a:t>
                      </a:r>
                      <a:r>
                        <a:rPr lang="zh-CN" altLang="en-US" sz="1200" dirty="0">
                          <a:latin typeface="黑体" pitchFamily="49" charset="-122"/>
                          <a:ea typeface="黑体" pitchFamily="49" charset="-122"/>
                        </a:rPr>
                        <a:t>站点、车型、使用情况、商业运营模式的调研</a:t>
                      </a:r>
                      <a:endParaRPr lang="en-US" altLang="zh-CN" sz="1200" dirty="0">
                        <a:latin typeface="黑体" pitchFamily="49" charset="-122"/>
                        <a:ea typeface="黑体" pitchFamily="49" charset="-122"/>
                      </a:endParaRPr>
                    </a:p>
                    <a:p>
                      <a:r>
                        <a:rPr lang="en-US" altLang="zh-CN" sz="1200" dirty="0">
                          <a:latin typeface="黑体" pitchFamily="49" charset="-122"/>
                          <a:ea typeface="黑体" pitchFamily="49" charset="-122"/>
                        </a:rPr>
                        <a:t>2.</a:t>
                      </a:r>
                      <a:r>
                        <a:rPr lang="zh-CN" altLang="en-US" sz="1200" dirty="0">
                          <a:latin typeface="黑体" pitchFamily="49" charset="-122"/>
                          <a:ea typeface="黑体" pitchFamily="49" charset="-122"/>
                        </a:rPr>
                        <a:t>其他电动车分时租赁项目的相关信息，比较分析</a:t>
                      </a:r>
                      <a:endParaRPr lang="en-US" altLang="zh-CN" sz="1200" dirty="0">
                        <a:latin typeface="黑体" pitchFamily="49" charset="-122"/>
                        <a:ea typeface="黑体" pitchFamily="49" charset="-122"/>
                      </a:endParaRPr>
                    </a:p>
                    <a:p>
                      <a:r>
                        <a:rPr lang="en-US" altLang="zh-CN" sz="1200" dirty="0">
                          <a:latin typeface="黑体" pitchFamily="49" charset="-122"/>
                          <a:ea typeface="黑体" pitchFamily="49" charset="-122"/>
                        </a:rPr>
                        <a:t>3.</a:t>
                      </a:r>
                      <a:r>
                        <a:rPr lang="zh-CN" altLang="en-US" sz="1200" dirty="0">
                          <a:latin typeface="黑体" pitchFamily="49" charset="-122"/>
                          <a:ea typeface="黑体" pitchFamily="49" charset="-122"/>
                        </a:rPr>
                        <a:t>制作问卷，发放问卷</a:t>
                      </a:r>
                      <a:endParaRPr lang="zh-CN" altLang="en-US" sz="1200" dirty="0">
                        <a:latin typeface="黑体" pitchFamily="49" charset="-122"/>
                        <a:ea typeface="黑体" pitchFamily="49" charset="-122"/>
                      </a:endParaRPr>
                    </a:p>
                  </a:txBody>
                  <a:tcPr/>
                </a:tc>
              </a:tr>
              <a:tr h="370840">
                <a:tc>
                  <a:txBody>
                    <a:bodyPr/>
                    <a:lstStyle/>
                    <a:p>
                      <a:r>
                        <a:rPr lang="en-US" altLang="zh-CN" sz="1200" dirty="0">
                          <a:latin typeface="黑体" pitchFamily="49" charset="-122"/>
                          <a:ea typeface="黑体" pitchFamily="49" charset="-122"/>
                        </a:rPr>
                        <a:t>03.17——04.10</a:t>
                      </a:r>
                      <a:endParaRPr lang="zh-CN" altLang="en-US" sz="1200" dirty="0">
                        <a:latin typeface="黑体" pitchFamily="49" charset="-122"/>
                        <a:ea typeface="黑体" pitchFamily="49" charset="-122"/>
                      </a:endParaRPr>
                    </a:p>
                  </a:txBody>
                  <a:tcPr/>
                </a:tc>
                <a:tc>
                  <a:txBody>
                    <a:bodyPr/>
                    <a:lstStyle/>
                    <a:p>
                      <a:r>
                        <a:rPr lang="zh-CN" altLang="en-US" sz="1200" dirty="0">
                          <a:latin typeface="黑体" pitchFamily="49" charset="-122"/>
                          <a:ea typeface="黑体" pitchFamily="49" charset="-122"/>
                        </a:rPr>
                        <a:t>实地调研</a:t>
                      </a:r>
                      <a:endParaRPr lang="en-US" altLang="zh-CN" sz="1200" dirty="0">
                        <a:latin typeface="黑体" pitchFamily="49" charset="-122"/>
                        <a:ea typeface="黑体" pitchFamily="49" charset="-122"/>
                      </a:endParaRPr>
                    </a:p>
                    <a:p>
                      <a:r>
                        <a:rPr lang="zh-CN" altLang="en-US" sz="1200" dirty="0">
                          <a:latin typeface="黑体" pitchFamily="49" charset="-122"/>
                          <a:ea typeface="黑体" pitchFamily="49" charset="-122"/>
                        </a:rPr>
                        <a:t>走访相关部门</a:t>
                      </a:r>
                      <a:endParaRPr lang="zh-CN" altLang="en-US" sz="1200" dirty="0">
                        <a:latin typeface="黑体" pitchFamily="49" charset="-122"/>
                        <a:ea typeface="黑体" pitchFamily="49" charset="-122"/>
                      </a:endParaRPr>
                    </a:p>
                  </a:txBody>
                  <a:tcPr/>
                </a:tc>
                <a:tc>
                  <a:txBody>
                    <a:bodyPr/>
                    <a:lstStyle/>
                    <a:p>
                      <a:r>
                        <a:rPr lang="en-US" altLang="zh-CN" sz="1200" dirty="0">
                          <a:latin typeface="黑体" pitchFamily="49" charset="-122"/>
                          <a:ea typeface="黑体" pitchFamily="49" charset="-122"/>
                        </a:rPr>
                        <a:t>1.</a:t>
                      </a:r>
                      <a:r>
                        <a:rPr lang="zh-CN" altLang="en-US" sz="1200" dirty="0">
                          <a:latin typeface="黑体" pitchFamily="49" charset="-122"/>
                          <a:ea typeface="黑体" pitchFamily="49" charset="-122"/>
                        </a:rPr>
                        <a:t>选取站点，在站点及附近进行问卷</a:t>
                      </a:r>
                      <a:r>
                        <a:rPr lang="en-US" altLang="zh-CN" sz="1200" dirty="0">
                          <a:latin typeface="黑体" pitchFamily="49" charset="-122"/>
                          <a:ea typeface="黑体" pitchFamily="49" charset="-122"/>
                        </a:rPr>
                        <a:t>/</a:t>
                      </a:r>
                      <a:r>
                        <a:rPr lang="zh-CN" altLang="en-US" sz="1200" dirty="0">
                          <a:latin typeface="黑体" pitchFamily="49" charset="-122"/>
                          <a:ea typeface="黑体" pitchFamily="49" charset="-122"/>
                        </a:rPr>
                        <a:t>访谈。直接面向电动车使用者，获取使用感受和路线信息</a:t>
                      </a:r>
                      <a:endParaRPr lang="en-US" altLang="zh-CN" sz="1200" dirty="0">
                        <a:latin typeface="黑体" pitchFamily="49" charset="-122"/>
                        <a:ea typeface="黑体" pitchFamily="49" charset="-122"/>
                      </a:endParaRPr>
                    </a:p>
                    <a:p>
                      <a:r>
                        <a:rPr lang="en-US" altLang="zh-CN" sz="1200" dirty="0">
                          <a:latin typeface="黑体" pitchFamily="49" charset="-122"/>
                          <a:ea typeface="黑体" pitchFamily="49" charset="-122"/>
                        </a:rPr>
                        <a:t>2.</a:t>
                      </a:r>
                      <a:r>
                        <a:rPr lang="zh-CN" altLang="en-US" sz="1200" dirty="0">
                          <a:latin typeface="黑体" pitchFamily="49" charset="-122"/>
                          <a:ea typeface="黑体" pitchFamily="49" charset="-122"/>
                        </a:rPr>
                        <a:t>走访相关部门，</a:t>
                      </a:r>
                      <a:r>
                        <a:rPr lang="zh-CN" altLang="en-US" sz="1000" dirty="0">
                          <a:latin typeface="黑体" pitchFamily="49" charset="-122"/>
                          <a:ea typeface="黑体" pitchFamily="49" charset="-122"/>
                        </a:rPr>
                        <a:t>上海国际汽车城新能源汽车运营服务有限公司，崇明县旅游主管部门</a:t>
                      </a:r>
                      <a:endParaRPr lang="zh-CN" altLang="en-US" sz="1000" dirty="0">
                        <a:latin typeface="黑体" pitchFamily="49" charset="-122"/>
                        <a:ea typeface="黑体" pitchFamily="49" charset="-122"/>
                      </a:endParaRPr>
                    </a:p>
                  </a:txBody>
                  <a:tcPr/>
                </a:tc>
              </a:tr>
              <a:tr h="370840">
                <a:tc>
                  <a:txBody>
                    <a:bodyPr/>
                    <a:lstStyle/>
                    <a:p>
                      <a:r>
                        <a:rPr lang="en-US" altLang="zh-CN" sz="1200" dirty="0">
                          <a:latin typeface="黑体" pitchFamily="49" charset="-122"/>
                          <a:ea typeface="黑体" pitchFamily="49" charset="-122"/>
                        </a:rPr>
                        <a:t>04.11——04.17</a:t>
                      </a:r>
                      <a:endParaRPr lang="zh-CN" altLang="en-US" sz="1200" dirty="0">
                        <a:latin typeface="黑体" pitchFamily="49" charset="-122"/>
                        <a:ea typeface="黑体" pitchFamily="49" charset="-122"/>
                      </a:endParaRPr>
                    </a:p>
                  </a:txBody>
                  <a:tcPr/>
                </a:tc>
                <a:tc>
                  <a:txBody>
                    <a:bodyPr/>
                    <a:lstStyle/>
                    <a:p>
                      <a:r>
                        <a:rPr lang="zh-CN" altLang="en-US" sz="1200" dirty="0">
                          <a:latin typeface="黑体" pitchFamily="49" charset="-122"/>
                          <a:ea typeface="黑体" pitchFamily="49" charset="-122"/>
                        </a:rPr>
                        <a:t>资料整理</a:t>
                      </a:r>
                      <a:endParaRPr lang="zh-CN" altLang="en-US" sz="1200" dirty="0">
                        <a:latin typeface="黑体" pitchFamily="49" charset="-122"/>
                        <a:ea typeface="黑体" pitchFamily="49" charset="-122"/>
                      </a:endParaRPr>
                    </a:p>
                  </a:txBody>
                  <a:tcPr/>
                </a:tc>
                <a:tc>
                  <a:txBody>
                    <a:bodyPr/>
                    <a:lstStyle/>
                    <a:p>
                      <a:r>
                        <a:rPr lang="zh-CN" altLang="en-US" sz="1200" dirty="0">
                          <a:latin typeface="黑体" pitchFamily="49" charset="-122"/>
                          <a:ea typeface="黑体" pitchFamily="49" charset="-122"/>
                        </a:rPr>
                        <a:t>对上一阶段的资料进行整理，查阅资料，从调查数据进行</a:t>
                      </a:r>
                      <a:r>
                        <a:rPr lang="en-US" altLang="zh-CN" sz="1200" dirty="0">
                          <a:latin typeface="黑体" pitchFamily="49" charset="-122"/>
                          <a:ea typeface="黑体" pitchFamily="49" charset="-122"/>
                        </a:rPr>
                        <a:t>EVCARD</a:t>
                      </a:r>
                      <a:r>
                        <a:rPr lang="zh-CN" altLang="en-US" sz="1200" dirty="0">
                          <a:latin typeface="黑体" pitchFamily="49" charset="-122"/>
                          <a:ea typeface="黑体" pitchFamily="49" charset="-122"/>
                        </a:rPr>
                        <a:t>优势分析</a:t>
                      </a:r>
                      <a:endParaRPr lang="zh-CN" altLang="en-US" sz="1200" dirty="0">
                        <a:latin typeface="黑体" pitchFamily="49" charset="-122"/>
                        <a:ea typeface="黑体" pitchFamily="49" charset="-122"/>
                      </a:endParaRPr>
                    </a:p>
                  </a:txBody>
                  <a:tcPr/>
                </a:tc>
              </a:tr>
              <a:tr h="370840">
                <a:tc>
                  <a:txBody>
                    <a:bodyPr/>
                    <a:lstStyle/>
                    <a:p>
                      <a:r>
                        <a:rPr lang="en-US" altLang="zh-CN" sz="1200" dirty="0">
                          <a:latin typeface="黑体" pitchFamily="49" charset="-122"/>
                          <a:ea typeface="黑体" pitchFamily="49" charset="-122"/>
                        </a:rPr>
                        <a:t>04.18——04.30</a:t>
                      </a:r>
                      <a:endParaRPr lang="zh-CN" altLang="en-US" sz="1200" dirty="0">
                        <a:latin typeface="黑体" pitchFamily="49" charset="-122"/>
                        <a:ea typeface="黑体" pitchFamily="49" charset="-122"/>
                      </a:endParaRPr>
                    </a:p>
                  </a:txBody>
                  <a:tcPr/>
                </a:tc>
                <a:tc>
                  <a:txBody>
                    <a:bodyPr/>
                    <a:lstStyle/>
                    <a:p>
                      <a:r>
                        <a:rPr lang="zh-CN" altLang="en-US" sz="1200" dirty="0">
                          <a:latin typeface="黑体" pitchFamily="49" charset="-122"/>
                          <a:ea typeface="黑体" pitchFamily="49" charset="-122"/>
                        </a:rPr>
                        <a:t>补充调研</a:t>
                      </a:r>
                      <a:endParaRPr lang="zh-CN" altLang="en-US" sz="1200" dirty="0">
                        <a:latin typeface="黑体" pitchFamily="49" charset="-122"/>
                        <a:ea typeface="黑体" pitchFamily="49" charset="-122"/>
                      </a:endParaRPr>
                    </a:p>
                  </a:txBody>
                  <a:tcPr/>
                </a:tc>
                <a:tc>
                  <a:txBody>
                    <a:bodyPr/>
                    <a:lstStyle/>
                    <a:p>
                      <a:r>
                        <a:rPr lang="zh-CN" altLang="en-US" sz="1200" dirty="0">
                          <a:latin typeface="黑体" pitchFamily="49" charset="-122"/>
                          <a:ea typeface="黑体" pitchFamily="49" charset="-122"/>
                        </a:rPr>
                        <a:t>补充完善需要的调研内容</a:t>
                      </a:r>
                      <a:endParaRPr lang="zh-CN" altLang="en-US" sz="1200" dirty="0">
                        <a:latin typeface="黑体" pitchFamily="49" charset="-122"/>
                        <a:ea typeface="黑体" pitchFamily="49" charset="-122"/>
                      </a:endParaRPr>
                    </a:p>
                  </a:txBody>
                  <a:tcPr/>
                </a:tc>
              </a:tr>
              <a:tr h="370840">
                <a:tc>
                  <a:txBody>
                    <a:bodyPr/>
                    <a:lstStyle/>
                    <a:p>
                      <a:r>
                        <a:rPr lang="en-US" altLang="zh-CN" sz="1200" dirty="0">
                          <a:latin typeface="黑体" pitchFamily="49" charset="-122"/>
                          <a:ea typeface="黑体" pitchFamily="49" charset="-122"/>
                        </a:rPr>
                        <a:t>04.30——05.10</a:t>
                      </a:r>
                      <a:endParaRPr lang="zh-CN" altLang="en-US" sz="1200" dirty="0">
                        <a:latin typeface="黑体" pitchFamily="49" charset="-122"/>
                        <a:ea typeface="黑体" pitchFamily="49" charset="-122"/>
                      </a:endParaRPr>
                    </a:p>
                  </a:txBody>
                  <a:tcPr/>
                </a:tc>
                <a:tc>
                  <a:txBody>
                    <a:bodyPr/>
                    <a:lstStyle/>
                    <a:p>
                      <a:r>
                        <a:rPr lang="zh-CN" altLang="en-US" sz="1200" dirty="0">
                          <a:latin typeface="黑体" pitchFamily="49" charset="-122"/>
                          <a:ea typeface="黑体" pitchFamily="49" charset="-122"/>
                        </a:rPr>
                        <a:t>完成调研报告</a:t>
                      </a:r>
                      <a:endParaRPr lang="zh-CN" altLang="en-US" sz="1200" dirty="0">
                        <a:latin typeface="黑体" pitchFamily="49" charset="-122"/>
                        <a:ea typeface="黑体" pitchFamily="49" charset="-122"/>
                      </a:endParaRPr>
                    </a:p>
                  </a:txBody>
                  <a:tcPr/>
                </a:tc>
                <a:tc>
                  <a:txBody>
                    <a:bodyPr/>
                    <a:lstStyle/>
                    <a:p>
                      <a:endParaRPr lang="zh-CN" altLang="en-US" sz="1200" dirty="0">
                        <a:latin typeface="黑体" pitchFamily="49" charset="-122"/>
                        <a:ea typeface="黑体" pitchFamily="49" charset="-122"/>
                      </a:endParaRPr>
                    </a:p>
                  </a:txBody>
                  <a:tcPr/>
                </a:tc>
              </a:tr>
            </a:tbl>
          </a:graphicData>
        </a:graphic>
      </p:graphicFrame>
      <p:pic>
        <p:nvPicPr>
          <p:cNvPr id="3" name="图片 2" descr="455997_183343119000_2"/>
          <p:cNvPicPr>
            <a:picLocks noChangeAspect="1"/>
          </p:cNvPicPr>
          <p:nvPr/>
        </p:nvPicPr>
        <p:blipFill>
          <a:blip r:embed="rId1"/>
          <a:srcRect l="12879" t="13131" r="8530" b="6223"/>
          <a:stretch>
            <a:fillRect/>
          </a:stretch>
        </p:blipFill>
        <p:spPr>
          <a:xfrm>
            <a:off x="35560" y="699770"/>
            <a:ext cx="2969260" cy="43110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755650" y="627534"/>
          <a:ext cx="7704138" cy="3807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895" y="3147695"/>
            <a:ext cx="2264410" cy="1505585"/>
          </a:xfrm>
          <a:prstGeom prst="rect">
            <a:avLst/>
          </a:prstGeom>
        </p:spPr>
      </p:pic>
      <p:pic>
        <p:nvPicPr>
          <p:cNvPr id="4" name="图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5965" y="3147695"/>
            <a:ext cx="2392680" cy="1595755"/>
          </a:xfrm>
          <a:prstGeom prst="rect">
            <a:avLst/>
          </a:prstGeom>
        </p:spPr>
      </p:pic>
      <p:pic>
        <p:nvPicPr>
          <p:cNvPr id="5" name="图片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68670" y="3147695"/>
            <a:ext cx="2313305" cy="1530985"/>
          </a:xfrm>
          <a:prstGeom prst="rect">
            <a:avLst/>
          </a:prstGeom>
        </p:spPr>
      </p:pic>
      <p:sp>
        <p:nvSpPr>
          <p:cNvPr id="6" name="文本框 5"/>
          <p:cNvSpPr txBox="1"/>
          <p:nvPr/>
        </p:nvSpPr>
        <p:spPr>
          <a:xfrm>
            <a:off x="3419798" y="699254"/>
            <a:ext cx="2094470" cy="1188720"/>
          </a:xfrm>
          <a:prstGeom prst="rect">
            <a:avLst/>
          </a:prstGeom>
          <a:noFill/>
        </p:spPr>
        <p:txBody>
          <a:bodyPr wrap="square" rtlCol="0">
            <a:spAutoFit/>
          </a:bodyPr>
          <a:lstStyle/>
          <a:p>
            <a:r>
              <a:rPr lang="en-US" altLang="zh-CN" sz="1200" dirty="0">
                <a:latin typeface="黑体" pitchFamily="49" charset="-122"/>
                <a:ea typeface="黑体" pitchFamily="49" charset="-122"/>
              </a:rPr>
              <a:t>2.EVCARD</a:t>
            </a:r>
            <a:r>
              <a:rPr lang="zh-CN" altLang="zh-CN" sz="1200" dirty="0">
                <a:latin typeface="黑体" pitchFamily="49" charset="-122"/>
                <a:ea typeface="黑体" pitchFamily="49" charset="-122"/>
              </a:rPr>
              <a:t>同济大学电动汽车热点启动仪式在同济大学嘉定校园拉开帷幕。</a:t>
            </a:r>
            <a:r>
              <a:rPr lang="en-US" altLang="zh-CN" sz="1200" dirty="0">
                <a:latin typeface="黑体" pitchFamily="49" charset="-122"/>
                <a:ea typeface="黑体" pitchFamily="49" charset="-122"/>
              </a:rPr>
              <a:t>      </a:t>
            </a:r>
            <a:endParaRPr lang="en-US" altLang="zh-CN" sz="1200" dirty="0">
              <a:latin typeface="黑体" pitchFamily="49" charset="-122"/>
              <a:ea typeface="黑体" pitchFamily="49" charset="-122"/>
            </a:endParaRPr>
          </a:p>
          <a:p>
            <a:r>
              <a:rPr lang="en-US" altLang="zh-CN" sz="1200" dirty="0">
                <a:latin typeface="黑体" pitchFamily="49" charset="-122"/>
                <a:ea typeface="黑体" pitchFamily="49" charset="-122"/>
              </a:rPr>
              <a:t> ——</a:t>
            </a:r>
            <a:r>
              <a:rPr lang="en-US" altLang="zh-CN" sz="1200" dirty="0" err="1">
                <a:latin typeface="黑体" pitchFamily="49" charset="-122"/>
                <a:ea typeface="黑体" pitchFamily="49" charset="-122"/>
              </a:rPr>
              <a:t>evcard</a:t>
            </a:r>
            <a:r>
              <a:rPr lang="zh-CN" altLang="zh-CN" sz="1200" dirty="0">
                <a:latin typeface="黑体" pitchFamily="49" charset="-122"/>
                <a:ea typeface="黑体" pitchFamily="49" charset="-122"/>
              </a:rPr>
              <a:t>在电动汽车示范运行至示范运营的新起点。</a:t>
            </a:r>
            <a:endParaRPr lang="zh-CN" altLang="zh-CN" sz="1200" dirty="0">
              <a:latin typeface="黑体" pitchFamily="49" charset="-122"/>
              <a:ea typeface="黑体" pitchFamily="49" charset="-122"/>
            </a:endParaRPr>
          </a:p>
          <a:p>
            <a:endParaRPr lang="zh-CN" altLang="en-US" sz="1200" dirty="0">
              <a:latin typeface="黑体" pitchFamily="49" charset="-122"/>
              <a:ea typeface="黑体" pitchFamily="49" charset="-122"/>
            </a:endParaRPr>
          </a:p>
        </p:txBody>
      </p:sp>
      <p:sp>
        <p:nvSpPr>
          <p:cNvPr id="7" name="文本框 6"/>
          <p:cNvSpPr txBox="1"/>
          <p:nvPr/>
        </p:nvSpPr>
        <p:spPr>
          <a:xfrm>
            <a:off x="755650" y="726966"/>
            <a:ext cx="2094470" cy="1005840"/>
          </a:xfrm>
          <a:prstGeom prst="rect">
            <a:avLst/>
          </a:prstGeom>
          <a:noFill/>
        </p:spPr>
        <p:txBody>
          <a:bodyPr wrap="square" rtlCol="0">
            <a:spAutoFit/>
          </a:bodyPr>
          <a:lstStyle/>
          <a:p>
            <a:r>
              <a:rPr lang="en-US" altLang="zh-CN" sz="1200" dirty="0">
                <a:latin typeface="黑体" pitchFamily="49" charset="-122"/>
                <a:ea typeface="黑体" pitchFamily="49" charset="-122"/>
              </a:rPr>
              <a:t>1.</a:t>
            </a:r>
            <a:r>
              <a:rPr lang="zh-CN" altLang="zh-CN" sz="1200" dirty="0">
                <a:latin typeface="黑体" pitchFamily="49" charset="-122"/>
                <a:ea typeface="黑体" pitchFamily="49" charset="-122"/>
              </a:rPr>
              <a:t>上海国际汽车城新能源汽车运营服务有限公司成立</a:t>
            </a:r>
            <a:endParaRPr lang="en-US" altLang="zh-CN" sz="1200" dirty="0">
              <a:latin typeface="黑体" pitchFamily="49" charset="-122"/>
              <a:ea typeface="黑体" pitchFamily="49" charset="-122"/>
            </a:endParaRPr>
          </a:p>
          <a:p>
            <a:r>
              <a:rPr lang="en-US" altLang="zh-CN" sz="1200" dirty="0">
                <a:latin typeface="黑体" pitchFamily="49" charset="-122"/>
                <a:ea typeface="黑体" pitchFamily="49" charset="-122"/>
              </a:rPr>
              <a:t>——</a:t>
            </a:r>
            <a:r>
              <a:rPr lang="zh-CN" altLang="zh-CN" sz="1200" dirty="0">
                <a:latin typeface="黑体" pitchFamily="49" charset="-122"/>
                <a:ea typeface="黑体" pitchFamily="49" charset="-122"/>
              </a:rPr>
              <a:t>专营新能源汽车租赁业务，主推</a:t>
            </a:r>
            <a:r>
              <a:rPr lang="en-US" altLang="zh-CN" sz="1200" dirty="0" err="1">
                <a:latin typeface="黑体" pitchFamily="49" charset="-122"/>
                <a:ea typeface="黑体" pitchFamily="49" charset="-122"/>
              </a:rPr>
              <a:t>evcard</a:t>
            </a:r>
            <a:r>
              <a:rPr lang="zh-CN" altLang="zh-CN" sz="1200" dirty="0">
                <a:latin typeface="黑体" pitchFamily="49" charset="-122"/>
                <a:ea typeface="黑体" pitchFamily="49" charset="-122"/>
              </a:rPr>
              <a:t>电动汽车租赁品牌。</a:t>
            </a:r>
            <a:endParaRPr lang="zh-CN" altLang="en-US" sz="1200" dirty="0">
              <a:latin typeface="黑体" pitchFamily="49" charset="-122"/>
              <a:ea typeface="黑体" pitchFamily="49" charset="-122"/>
            </a:endParaRPr>
          </a:p>
        </p:txBody>
      </p:sp>
      <p:sp>
        <p:nvSpPr>
          <p:cNvPr id="8" name="文本框 7"/>
          <p:cNvSpPr txBox="1"/>
          <p:nvPr/>
        </p:nvSpPr>
        <p:spPr>
          <a:xfrm>
            <a:off x="5796194" y="771248"/>
            <a:ext cx="2094470" cy="457200"/>
          </a:xfrm>
          <a:prstGeom prst="rect">
            <a:avLst/>
          </a:prstGeom>
          <a:noFill/>
        </p:spPr>
        <p:txBody>
          <a:bodyPr wrap="square" rtlCol="0">
            <a:spAutoFit/>
          </a:bodyPr>
          <a:lstStyle/>
          <a:p>
            <a:r>
              <a:rPr lang="en-US" altLang="zh-CN" sz="1200" dirty="0">
                <a:latin typeface="黑体" pitchFamily="49" charset="-122"/>
                <a:ea typeface="黑体" pitchFamily="49" charset="-122"/>
              </a:rPr>
              <a:t>3.</a:t>
            </a:r>
            <a:r>
              <a:rPr lang="zh-CN" altLang="zh-CN" sz="1200" dirty="0">
                <a:latin typeface="黑体" pitchFamily="49" charset="-122"/>
                <a:ea typeface="黑体" pitchFamily="49" charset="-122"/>
              </a:rPr>
              <a:t>上海国际汽车城携</a:t>
            </a:r>
            <a:r>
              <a:rPr lang="en-US" altLang="zh-CN" sz="1200" dirty="0" err="1">
                <a:latin typeface="黑体" pitchFamily="49" charset="-122"/>
                <a:ea typeface="黑体" pitchFamily="49" charset="-122"/>
              </a:rPr>
              <a:t>evcard</a:t>
            </a:r>
            <a:r>
              <a:rPr lang="zh-CN" altLang="zh-CN" sz="1200" dirty="0">
                <a:latin typeface="黑体" pitchFamily="49" charset="-122"/>
                <a:ea typeface="黑体" pitchFamily="49" charset="-122"/>
              </a:rPr>
              <a:t>亮相</a:t>
            </a:r>
            <a:r>
              <a:rPr lang="en-US" altLang="zh-CN" sz="1200" dirty="0">
                <a:latin typeface="黑体" pitchFamily="49" charset="-122"/>
                <a:ea typeface="黑体" pitchFamily="49" charset="-122"/>
              </a:rPr>
              <a:t>2014</a:t>
            </a:r>
            <a:r>
              <a:rPr lang="zh-CN" altLang="zh-CN" sz="1200" dirty="0">
                <a:latin typeface="黑体" pitchFamily="49" charset="-122"/>
                <a:ea typeface="黑体" pitchFamily="49" charset="-122"/>
              </a:rPr>
              <a:t>上交会。</a:t>
            </a:r>
            <a:endParaRPr lang="zh-CN" altLang="zh-CN" sz="1200" dirty="0">
              <a:latin typeface="黑体" pitchFamily="49" charset="-122"/>
              <a:ea typeface="黑体" pitchFamily="49" charset="-122"/>
            </a:endParaRPr>
          </a:p>
        </p:txBody>
      </p:sp>
      <p:sp>
        <p:nvSpPr>
          <p:cNvPr id="9" name="TextBox 1"/>
          <p:cNvSpPr txBox="1"/>
          <p:nvPr/>
        </p:nvSpPr>
        <p:spPr>
          <a:xfrm>
            <a:off x="323528" y="123478"/>
            <a:ext cx="3154680" cy="365760"/>
          </a:xfrm>
          <a:prstGeom prst="rect">
            <a:avLst/>
          </a:prstGeom>
          <a:noFill/>
        </p:spPr>
        <p:txBody>
          <a:bodyPr wrap="none" rtlCol="0">
            <a:spAutoFit/>
          </a:bodyPr>
          <a:lstStyle/>
          <a:p>
            <a:r>
              <a:rPr lang="en-US" altLang="zh-CN" dirty="0">
                <a:latin typeface="黑体" pitchFamily="49" charset="-122"/>
                <a:ea typeface="黑体" pitchFamily="49" charset="-122"/>
              </a:rPr>
              <a:t>3 </a:t>
            </a:r>
            <a:r>
              <a:rPr lang="zh-CN" altLang="en-US" dirty="0">
                <a:latin typeface="黑体" pitchFamily="49" charset="-122"/>
                <a:ea typeface="黑体" pitchFamily="49" charset="-122"/>
              </a:rPr>
              <a:t>资料收集：</a:t>
            </a:r>
            <a:r>
              <a:rPr lang="en-US" altLang="zh-CN" dirty="0">
                <a:latin typeface="黑体" pitchFamily="49" charset="-122"/>
                <a:ea typeface="黑体" pitchFamily="49" charset="-122"/>
              </a:rPr>
              <a:t>EVCARD</a:t>
            </a:r>
            <a:r>
              <a:rPr lang="zh-CN" altLang="en-US" dirty="0">
                <a:latin typeface="黑体" pitchFamily="49" charset="-122"/>
                <a:ea typeface="黑体" pitchFamily="49" charset="-122"/>
              </a:rPr>
              <a:t>发展历程</a:t>
            </a:r>
            <a:endParaRPr lang="zh-CN" altLang="en-US" dirty="0">
              <a:latin typeface="黑体" pitchFamily="49" charset="-122"/>
              <a:ea typeface="黑体"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742994" y="483518"/>
          <a:ext cx="771679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650" y="3147695"/>
            <a:ext cx="2143125" cy="1428750"/>
          </a:xfrm>
          <a:prstGeom prst="rect">
            <a:avLst/>
          </a:prstGeom>
        </p:spPr>
      </p:pic>
      <p:pic>
        <p:nvPicPr>
          <p:cNvPr id="4" name="图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20110" y="3147695"/>
            <a:ext cx="2090420" cy="1567815"/>
          </a:xfrm>
          <a:prstGeom prst="rect">
            <a:avLst/>
          </a:prstGeom>
        </p:spPr>
      </p:pic>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40425" y="3147695"/>
            <a:ext cx="2183765" cy="1451610"/>
          </a:xfrm>
          <a:prstGeom prst="rect">
            <a:avLst/>
          </a:prstGeom>
        </p:spPr>
      </p:pic>
      <p:sp>
        <p:nvSpPr>
          <p:cNvPr id="6" name="文本框 5"/>
          <p:cNvSpPr txBox="1"/>
          <p:nvPr/>
        </p:nvSpPr>
        <p:spPr>
          <a:xfrm>
            <a:off x="3276175" y="1131557"/>
            <a:ext cx="2094470" cy="640080"/>
          </a:xfrm>
          <a:prstGeom prst="rect">
            <a:avLst/>
          </a:prstGeom>
          <a:noFill/>
        </p:spPr>
        <p:txBody>
          <a:bodyPr wrap="square" rtlCol="0">
            <a:spAutoFit/>
          </a:bodyPr>
          <a:lstStyle/>
          <a:p>
            <a:r>
              <a:rPr lang="en-US" altLang="zh-CN" sz="1200" dirty="0">
                <a:latin typeface="黑体" pitchFamily="49" charset="-122"/>
                <a:ea typeface="黑体" pitchFamily="49" charset="-122"/>
              </a:rPr>
              <a:t>5 “</a:t>
            </a:r>
            <a:r>
              <a:rPr lang="zh-CN" altLang="zh-CN" sz="1200" dirty="0">
                <a:latin typeface="黑体" pitchFamily="49" charset="-122"/>
                <a:ea typeface="黑体" pitchFamily="49" charset="-122"/>
              </a:rPr>
              <a:t>绿色出行</a:t>
            </a:r>
            <a:r>
              <a:rPr lang="en-US" altLang="zh-CN" sz="1200" dirty="0">
                <a:latin typeface="黑体" pitchFamily="49" charset="-122"/>
                <a:ea typeface="黑体" pitchFamily="49" charset="-122"/>
              </a:rPr>
              <a:t> </a:t>
            </a:r>
            <a:r>
              <a:rPr lang="zh-CN" altLang="zh-CN" sz="1200" dirty="0">
                <a:latin typeface="黑体" pitchFamily="49" charset="-122"/>
                <a:ea typeface="黑体" pitchFamily="49" charset="-122"/>
              </a:rPr>
              <a:t>谁与争分</a:t>
            </a:r>
            <a:r>
              <a:rPr lang="en-US" altLang="zh-CN" sz="1200" dirty="0">
                <a:latin typeface="黑体" pitchFamily="49" charset="-122"/>
                <a:ea typeface="黑体" pitchFamily="49" charset="-122"/>
              </a:rPr>
              <a:t>”</a:t>
            </a:r>
            <a:r>
              <a:rPr lang="zh-CN" altLang="zh-CN" sz="1200" dirty="0">
                <a:latin typeface="黑体" pitchFamily="49" charset="-122"/>
                <a:ea typeface="黑体" pitchFamily="49" charset="-122"/>
              </a:rPr>
              <a:t>的</a:t>
            </a:r>
            <a:r>
              <a:rPr lang="en-US" altLang="zh-CN" sz="1200" dirty="0">
                <a:latin typeface="黑体" pitchFamily="49" charset="-122"/>
                <a:ea typeface="黑体" pitchFamily="49" charset="-122"/>
              </a:rPr>
              <a:t>EVCARD</a:t>
            </a:r>
            <a:r>
              <a:rPr lang="zh-CN" altLang="zh-CN" sz="1200" dirty="0">
                <a:latin typeface="黑体" pitchFamily="49" charset="-122"/>
                <a:ea typeface="黑体" pitchFamily="49" charset="-122"/>
              </a:rPr>
              <a:t>电动汽车分时租赁会员招募活动。</a:t>
            </a:r>
            <a:endParaRPr lang="zh-CN" altLang="en-US" sz="1200" dirty="0">
              <a:latin typeface="黑体" pitchFamily="49" charset="-122"/>
              <a:ea typeface="黑体" pitchFamily="49" charset="-122"/>
            </a:endParaRPr>
          </a:p>
        </p:txBody>
      </p:sp>
      <p:sp>
        <p:nvSpPr>
          <p:cNvPr id="7" name="文本框 6"/>
          <p:cNvSpPr txBox="1"/>
          <p:nvPr/>
        </p:nvSpPr>
        <p:spPr>
          <a:xfrm>
            <a:off x="684099" y="1131588"/>
            <a:ext cx="2094470" cy="822960"/>
          </a:xfrm>
          <a:prstGeom prst="rect">
            <a:avLst/>
          </a:prstGeom>
          <a:noFill/>
        </p:spPr>
        <p:txBody>
          <a:bodyPr wrap="square" rtlCol="0">
            <a:spAutoFit/>
          </a:bodyPr>
          <a:lstStyle/>
          <a:p>
            <a:r>
              <a:rPr lang="en-US" altLang="zh-CN" sz="1200" dirty="0">
                <a:latin typeface="黑体" pitchFamily="49" charset="-122"/>
                <a:ea typeface="黑体" pitchFamily="49" charset="-122"/>
              </a:rPr>
              <a:t>4 </a:t>
            </a:r>
            <a:r>
              <a:rPr lang="zh-CN" altLang="zh-CN" sz="1200" dirty="0">
                <a:latin typeface="黑体" pitchFamily="49" charset="-122"/>
                <a:ea typeface="黑体" pitchFamily="49" charset="-122"/>
              </a:rPr>
              <a:t>上海市嘉定区食药监系统新能源执法执勤车交接仪式。</a:t>
            </a:r>
            <a:endParaRPr lang="zh-CN" altLang="zh-CN" sz="1200" dirty="0">
              <a:latin typeface="黑体" pitchFamily="49" charset="-122"/>
              <a:ea typeface="黑体" pitchFamily="49" charset="-122"/>
            </a:endParaRPr>
          </a:p>
          <a:p>
            <a:r>
              <a:rPr lang="en-US" altLang="zh-CN" sz="1200" dirty="0">
                <a:latin typeface="黑体" pitchFamily="49" charset="-122"/>
                <a:ea typeface="黑体" pitchFamily="49" charset="-122"/>
              </a:rPr>
              <a:t>——</a:t>
            </a:r>
            <a:r>
              <a:rPr lang="zh-CN" altLang="zh-CN" sz="1200" dirty="0">
                <a:latin typeface="黑体" pitchFamily="49" charset="-122"/>
                <a:ea typeface="黑体" pitchFamily="49" charset="-122"/>
              </a:rPr>
              <a:t>上海公务用车率先引入新能源汽车租赁模式；</a:t>
            </a:r>
            <a:endParaRPr lang="zh-CN" altLang="zh-CN" sz="1200" dirty="0">
              <a:latin typeface="黑体" pitchFamily="49" charset="-122"/>
              <a:ea typeface="黑体" pitchFamily="49" charset="-122"/>
            </a:endParaRPr>
          </a:p>
        </p:txBody>
      </p:sp>
      <p:sp>
        <p:nvSpPr>
          <p:cNvPr id="8" name="文本框 7"/>
          <p:cNvSpPr txBox="1"/>
          <p:nvPr/>
        </p:nvSpPr>
        <p:spPr>
          <a:xfrm>
            <a:off x="5724525" y="1131570"/>
            <a:ext cx="2328545" cy="457200"/>
          </a:xfrm>
          <a:prstGeom prst="rect">
            <a:avLst/>
          </a:prstGeom>
          <a:noFill/>
        </p:spPr>
        <p:txBody>
          <a:bodyPr wrap="square" rtlCol="0">
            <a:spAutoFit/>
          </a:bodyPr>
          <a:lstStyle/>
          <a:p>
            <a:r>
              <a:rPr lang="en-US" altLang="zh-CN" sz="1200" dirty="0">
                <a:latin typeface="黑体" pitchFamily="49" charset="-122"/>
                <a:ea typeface="黑体" pitchFamily="49" charset="-122"/>
              </a:rPr>
              <a:t>6 </a:t>
            </a:r>
            <a:r>
              <a:rPr lang="zh-CN" altLang="zh-CN" sz="1200" dirty="0">
                <a:latin typeface="黑体" pitchFamily="49" charset="-122"/>
                <a:ea typeface="黑体" pitchFamily="49" charset="-122"/>
              </a:rPr>
              <a:t>嘉定区安监局加入</a:t>
            </a:r>
            <a:r>
              <a:rPr lang="en-US" altLang="zh-CN" sz="1200" dirty="0" err="1">
                <a:latin typeface="黑体" pitchFamily="49" charset="-122"/>
                <a:ea typeface="黑体" pitchFamily="49" charset="-122"/>
              </a:rPr>
              <a:t>evcard</a:t>
            </a:r>
            <a:r>
              <a:rPr lang="zh-CN" altLang="zh-CN" sz="1200" dirty="0">
                <a:latin typeface="黑体" pitchFamily="49" charset="-122"/>
                <a:ea typeface="黑体" pitchFamily="49" charset="-122"/>
              </a:rPr>
              <a:t>电动汽车长租项目（第二个）</a:t>
            </a:r>
            <a:r>
              <a:rPr lang="zh-CN" altLang="en-US" sz="1200" dirty="0">
                <a:latin typeface="黑体" pitchFamily="49" charset="-122"/>
                <a:ea typeface="黑体" pitchFamily="49" charset="-122"/>
              </a:rPr>
              <a:t>。</a:t>
            </a:r>
            <a:endParaRPr lang="zh-CN" altLang="zh-CN" sz="1200" dirty="0">
              <a:latin typeface="黑体" pitchFamily="49" charset="-122"/>
              <a:ea typeface="黑体" pitchFamily="49" charset="-122"/>
            </a:endParaRPr>
          </a:p>
        </p:txBody>
      </p:sp>
      <p:sp>
        <p:nvSpPr>
          <p:cNvPr id="10" name="TextBox 1"/>
          <p:cNvSpPr txBox="1"/>
          <p:nvPr/>
        </p:nvSpPr>
        <p:spPr>
          <a:xfrm>
            <a:off x="323528" y="123478"/>
            <a:ext cx="3154680" cy="365760"/>
          </a:xfrm>
          <a:prstGeom prst="rect">
            <a:avLst/>
          </a:prstGeom>
          <a:noFill/>
        </p:spPr>
        <p:txBody>
          <a:bodyPr wrap="none" rtlCol="0">
            <a:spAutoFit/>
          </a:bodyPr>
          <a:lstStyle/>
          <a:p>
            <a:pPr algn="l"/>
            <a:r>
              <a:rPr lang="en-US" altLang="zh-CN" dirty="0">
                <a:latin typeface="黑体" pitchFamily="49" charset="-122"/>
                <a:ea typeface="黑体" pitchFamily="49" charset="-122"/>
              </a:rPr>
              <a:t>3 </a:t>
            </a:r>
            <a:r>
              <a:rPr lang="zh-CN" altLang="en-US" dirty="0">
                <a:latin typeface="黑体" pitchFamily="49" charset="-122"/>
                <a:ea typeface="黑体" pitchFamily="49" charset="-122"/>
              </a:rPr>
              <a:t>资料收集：</a:t>
            </a:r>
            <a:r>
              <a:rPr lang="en-US" altLang="zh-CN" dirty="0">
                <a:latin typeface="黑体" pitchFamily="49" charset="-122"/>
                <a:ea typeface="黑体" pitchFamily="49" charset="-122"/>
                <a:sym typeface="+mn-ea"/>
              </a:rPr>
              <a:t>EVCARD</a:t>
            </a:r>
            <a:r>
              <a:rPr lang="zh-CN" altLang="en-US" dirty="0">
                <a:latin typeface="黑体" pitchFamily="49" charset="-122"/>
                <a:ea typeface="黑体" pitchFamily="49" charset="-122"/>
              </a:rPr>
              <a:t>发展历程</a:t>
            </a:r>
            <a:endParaRPr lang="zh-CN" altLang="en-US" dirty="0">
              <a:latin typeface="黑体" pitchFamily="49" charset="-122"/>
              <a:ea typeface="黑体"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742994" y="507411"/>
          <a:ext cx="771679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9795" y="3147695"/>
            <a:ext cx="1848485" cy="1360170"/>
          </a:xfrm>
          <a:prstGeom prst="rect">
            <a:avLst/>
          </a:prstGeom>
        </p:spPr>
      </p:pic>
      <p:pic>
        <p:nvPicPr>
          <p:cNvPr id="4" name="图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48355" y="3147695"/>
            <a:ext cx="2083435" cy="1388110"/>
          </a:xfrm>
          <a:prstGeom prst="rect">
            <a:avLst/>
          </a:prstGeom>
        </p:spPr>
      </p:pic>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42965" y="3147695"/>
            <a:ext cx="2135505" cy="1422400"/>
          </a:xfrm>
          <a:prstGeom prst="rect">
            <a:avLst/>
          </a:prstGeom>
        </p:spPr>
      </p:pic>
      <p:sp>
        <p:nvSpPr>
          <p:cNvPr id="6" name="文本框 5"/>
          <p:cNvSpPr txBox="1"/>
          <p:nvPr/>
        </p:nvSpPr>
        <p:spPr>
          <a:xfrm>
            <a:off x="3275949" y="915427"/>
            <a:ext cx="2094470" cy="1005840"/>
          </a:xfrm>
          <a:prstGeom prst="rect">
            <a:avLst/>
          </a:prstGeom>
          <a:noFill/>
        </p:spPr>
        <p:txBody>
          <a:bodyPr wrap="square" rtlCol="0">
            <a:spAutoFit/>
          </a:bodyPr>
          <a:lstStyle/>
          <a:p>
            <a:r>
              <a:rPr lang="en-US" altLang="zh-CN" sz="1200" dirty="0">
                <a:latin typeface="黑体" pitchFamily="49" charset="-122"/>
                <a:ea typeface="黑体" pitchFamily="49" charset="-122"/>
              </a:rPr>
              <a:t>8 </a:t>
            </a:r>
            <a:r>
              <a:rPr lang="zh-CN" altLang="zh-CN" sz="1200" dirty="0">
                <a:latin typeface="黑体" pitchFamily="49" charset="-122"/>
                <a:ea typeface="黑体" pitchFamily="49" charset="-122"/>
              </a:rPr>
              <a:t>嘉定区旅游局推出“开</a:t>
            </a:r>
            <a:r>
              <a:rPr lang="en-US" altLang="zh-CN" sz="1200" dirty="0">
                <a:latin typeface="黑体" pitchFamily="49" charset="-122"/>
                <a:ea typeface="黑体" pitchFamily="49" charset="-122"/>
              </a:rPr>
              <a:t>EV</a:t>
            </a:r>
            <a:r>
              <a:rPr lang="zh-CN" altLang="zh-CN" sz="1200" dirty="0">
                <a:latin typeface="黑体" pitchFamily="49" charset="-122"/>
                <a:ea typeface="黑体" pitchFamily="49" charset="-122"/>
              </a:rPr>
              <a:t>，游嘉定</a:t>
            </a:r>
            <a:r>
              <a:rPr lang="en-US" altLang="zh-CN" sz="1200" dirty="0">
                <a:latin typeface="黑体" pitchFamily="49" charset="-122"/>
                <a:ea typeface="黑体" pitchFamily="49" charset="-122"/>
              </a:rPr>
              <a:t>”</a:t>
            </a:r>
            <a:r>
              <a:rPr lang="zh-CN" altLang="zh-CN" sz="1200" dirty="0">
                <a:latin typeface="黑体" pitchFamily="49" charset="-122"/>
                <a:ea typeface="黑体" pitchFamily="49" charset="-122"/>
              </a:rPr>
              <a:t>旅游活动。</a:t>
            </a:r>
            <a:endParaRPr lang="zh-CN" altLang="zh-CN" sz="1200" dirty="0">
              <a:latin typeface="黑体" pitchFamily="49" charset="-122"/>
              <a:ea typeface="黑体" pitchFamily="49" charset="-122"/>
            </a:endParaRPr>
          </a:p>
          <a:p>
            <a:r>
              <a:rPr lang="en-US" altLang="zh-CN" sz="1200" dirty="0">
                <a:latin typeface="黑体" pitchFamily="49" charset="-122"/>
                <a:ea typeface="黑体" pitchFamily="49" charset="-122"/>
              </a:rPr>
              <a:t> ——</a:t>
            </a:r>
            <a:r>
              <a:rPr lang="zh-CN" altLang="zh-CN" sz="1200" dirty="0">
                <a:latin typeface="黑体" pitchFamily="49" charset="-122"/>
                <a:ea typeface="黑体" pitchFamily="49" charset="-122"/>
              </a:rPr>
              <a:t>崭新的新能源汽车自驾游产品，为游客提供体验驾驶电动分时租赁的机会。</a:t>
            </a:r>
            <a:endParaRPr lang="zh-CN" altLang="zh-CN" sz="1200" dirty="0">
              <a:latin typeface="黑体" pitchFamily="49" charset="-122"/>
              <a:ea typeface="黑体" pitchFamily="49" charset="-122"/>
            </a:endParaRPr>
          </a:p>
        </p:txBody>
      </p:sp>
      <p:sp>
        <p:nvSpPr>
          <p:cNvPr id="7" name="文本框 6"/>
          <p:cNvSpPr txBox="1"/>
          <p:nvPr/>
        </p:nvSpPr>
        <p:spPr>
          <a:xfrm>
            <a:off x="684099" y="915688"/>
            <a:ext cx="2094470" cy="1005840"/>
          </a:xfrm>
          <a:prstGeom prst="rect">
            <a:avLst/>
          </a:prstGeom>
          <a:noFill/>
        </p:spPr>
        <p:txBody>
          <a:bodyPr wrap="square" rtlCol="0">
            <a:spAutoFit/>
          </a:bodyPr>
          <a:lstStyle/>
          <a:p>
            <a:r>
              <a:rPr lang="en-US" altLang="zh-CN" sz="1200" dirty="0">
                <a:latin typeface="黑体" pitchFamily="49" charset="-122"/>
                <a:ea typeface="黑体" pitchFamily="49" charset="-122"/>
              </a:rPr>
              <a:t>7 </a:t>
            </a:r>
            <a:r>
              <a:rPr lang="en-US" altLang="zh-CN" sz="1200" dirty="0" err="1">
                <a:latin typeface="黑体" pitchFamily="49" charset="-122"/>
                <a:ea typeface="黑体" pitchFamily="49" charset="-122"/>
              </a:rPr>
              <a:t>Evcard</a:t>
            </a:r>
            <a:r>
              <a:rPr lang="zh-CN" altLang="zh-CN" sz="1200" dirty="0">
                <a:latin typeface="黑体" pitchFamily="49" charset="-122"/>
                <a:ea typeface="黑体" pitchFamily="49" charset="-122"/>
              </a:rPr>
              <a:t>第</a:t>
            </a:r>
            <a:r>
              <a:rPr lang="en-US" altLang="zh-CN" sz="1200" dirty="0">
                <a:latin typeface="黑体" pitchFamily="49" charset="-122"/>
                <a:ea typeface="黑体" pitchFamily="49" charset="-122"/>
              </a:rPr>
              <a:t>50</a:t>
            </a:r>
            <a:r>
              <a:rPr lang="zh-CN" altLang="zh-CN" sz="1200" dirty="0">
                <a:latin typeface="黑体" pitchFamily="49" charset="-122"/>
                <a:ea typeface="黑体" pitchFamily="49" charset="-122"/>
              </a:rPr>
              <a:t>个热点交付使用。</a:t>
            </a:r>
            <a:endParaRPr lang="zh-CN" altLang="zh-CN" sz="1200" dirty="0">
              <a:latin typeface="黑体" pitchFamily="49" charset="-122"/>
              <a:ea typeface="黑体" pitchFamily="49" charset="-122"/>
            </a:endParaRPr>
          </a:p>
          <a:p>
            <a:r>
              <a:rPr lang="en-US" altLang="zh-CN" sz="1200" dirty="0">
                <a:latin typeface="黑体" pitchFamily="49" charset="-122"/>
                <a:ea typeface="黑体" pitchFamily="49" charset="-122"/>
              </a:rPr>
              <a:t>——</a:t>
            </a:r>
            <a:r>
              <a:rPr lang="zh-CN" altLang="zh-CN" sz="1200" dirty="0">
                <a:latin typeface="黑体" pitchFamily="49" charset="-122"/>
                <a:ea typeface="黑体" pitchFamily="49" charset="-122"/>
              </a:rPr>
              <a:t>标志着国内首个电动汽车分时租赁业务正式启动运营</a:t>
            </a:r>
            <a:r>
              <a:rPr lang="zh-CN" altLang="en-US" sz="1200" dirty="0">
                <a:latin typeface="黑体" pitchFamily="49" charset="-122"/>
                <a:ea typeface="黑体" pitchFamily="49" charset="-122"/>
              </a:rPr>
              <a:t>。 </a:t>
            </a:r>
            <a:endParaRPr lang="zh-CN" altLang="zh-CN" sz="1200" dirty="0">
              <a:latin typeface="黑体" pitchFamily="49" charset="-122"/>
              <a:ea typeface="黑体" pitchFamily="49" charset="-122"/>
            </a:endParaRPr>
          </a:p>
        </p:txBody>
      </p:sp>
      <p:sp>
        <p:nvSpPr>
          <p:cNvPr id="8" name="文本框 7"/>
          <p:cNvSpPr txBox="1"/>
          <p:nvPr/>
        </p:nvSpPr>
        <p:spPr>
          <a:xfrm>
            <a:off x="5724591" y="987162"/>
            <a:ext cx="2094470" cy="457200"/>
          </a:xfrm>
          <a:prstGeom prst="rect">
            <a:avLst/>
          </a:prstGeom>
          <a:noFill/>
        </p:spPr>
        <p:txBody>
          <a:bodyPr wrap="square" rtlCol="0">
            <a:spAutoFit/>
          </a:bodyPr>
          <a:lstStyle/>
          <a:p>
            <a:r>
              <a:rPr lang="en-US" altLang="zh-CN" sz="1200" dirty="0" err="1">
                <a:latin typeface="黑体" pitchFamily="49" charset="-122"/>
                <a:ea typeface="黑体" pitchFamily="49" charset="-122"/>
              </a:rPr>
              <a:t>9 Evcard</a:t>
            </a:r>
            <a:r>
              <a:rPr lang="zh-CN" altLang="zh-CN" sz="1200" dirty="0">
                <a:latin typeface="黑体" pitchFamily="49" charset="-122"/>
                <a:ea typeface="黑体" pitchFamily="49" charset="-122"/>
              </a:rPr>
              <a:t>张江园区电动汽车分时租赁成功启动。</a:t>
            </a:r>
            <a:endParaRPr lang="zh-CN" altLang="zh-CN" sz="1200" dirty="0">
              <a:latin typeface="黑体" pitchFamily="49" charset="-122"/>
              <a:ea typeface="黑体" pitchFamily="49" charset="-122"/>
            </a:endParaRPr>
          </a:p>
        </p:txBody>
      </p:sp>
      <p:sp>
        <p:nvSpPr>
          <p:cNvPr id="9" name="TextBox 1"/>
          <p:cNvSpPr txBox="1"/>
          <p:nvPr/>
        </p:nvSpPr>
        <p:spPr>
          <a:xfrm>
            <a:off x="323528" y="123478"/>
            <a:ext cx="3154680" cy="365760"/>
          </a:xfrm>
          <a:prstGeom prst="rect">
            <a:avLst/>
          </a:prstGeom>
          <a:noFill/>
        </p:spPr>
        <p:txBody>
          <a:bodyPr wrap="none" rtlCol="0">
            <a:spAutoFit/>
          </a:bodyPr>
          <a:lstStyle/>
          <a:p>
            <a:pPr algn="l"/>
            <a:r>
              <a:rPr lang="en-US" altLang="zh-CN" dirty="0">
                <a:latin typeface="黑体" pitchFamily="49" charset="-122"/>
                <a:ea typeface="黑体" pitchFamily="49" charset="-122"/>
              </a:rPr>
              <a:t>3 </a:t>
            </a:r>
            <a:r>
              <a:rPr lang="zh-CN" altLang="en-US" dirty="0">
                <a:latin typeface="黑体" pitchFamily="49" charset="-122"/>
                <a:ea typeface="黑体" pitchFamily="49" charset="-122"/>
              </a:rPr>
              <a:t>资料收集：</a:t>
            </a:r>
            <a:r>
              <a:rPr lang="en-US" altLang="zh-CN" dirty="0">
                <a:latin typeface="黑体" pitchFamily="49" charset="-122"/>
                <a:ea typeface="黑体" pitchFamily="49" charset="-122"/>
                <a:sym typeface="+mn-ea"/>
              </a:rPr>
              <a:t>EVCARD</a:t>
            </a:r>
            <a:r>
              <a:rPr lang="zh-CN" altLang="en-US" dirty="0">
                <a:latin typeface="黑体" pitchFamily="49" charset="-122"/>
                <a:ea typeface="黑体" pitchFamily="49" charset="-122"/>
              </a:rPr>
              <a:t>发展历程</a:t>
            </a:r>
            <a:endParaRPr lang="zh-CN" altLang="en-US" dirty="0">
              <a:latin typeface="黑体" pitchFamily="49" charset="-122"/>
              <a:ea typeface="黑体"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755650" y="779023"/>
          <a:ext cx="7704138" cy="34801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9930" y="3147695"/>
            <a:ext cx="2226310" cy="1670050"/>
          </a:xfrm>
          <a:prstGeom prst="rect">
            <a:avLst/>
          </a:prstGeom>
        </p:spPr>
      </p:pic>
      <p:pic>
        <p:nvPicPr>
          <p:cNvPr id="4" name="图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6600" y="3148330"/>
            <a:ext cx="2327275" cy="1551305"/>
          </a:xfrm>
          <a:prstGeom prst="rect">
            <a:avLst/>
          </a:prstGeom>
        </p:spPr>
      </p:pic>
      <p:sp>
        <p:nvSpPr>
          <p:cNvPr id="6" name="文本框 5"/>
          <p:cNvSpPr txBox="1"/>
          <p:nvPr/>
        </p:nvSpPr>
        <p:spPr>
          <a:xfrm>
            <a:off x="3204194" y="987182"/>
            <a:ext cx="2094470" cy="457200"/>
          </a:xfrm>
          <a:prstGeom prst="rect">
            <a:avLst/>
          </a:prstGeom>
          <a:noFill/>
        </p:spPr>
        <p:txBody>
          <a:bodyPr wrap="square" rtlCol="0">
            <a:spAutoFit/>
          </a:bodyPr>
          <a:lstStyle/>
          <a:p>
            <a:r>
              <a:rPr lang="en-US" altLang="zh-CN" sz="1200" dirty="0" err="1">
                <a:latin typeface="黑体" pitchFamily="49" charset="-122"/>
                <a:ea typeface="黑体" pitchFamily="49" charset="-122"/>
              </a:rPr>
              <a:t>11 Evcard</a:t>
            </a:r>
            <a:r>
              <a:rPr lang="zh-CN" altLang="zh-CN" sz="1200" dirty="0">
                <a:latin typeface="黑体" pitchFamily="49" charset="-122"/>
                <a:ea typeface="黑体" pitchFamily="49" charset="-122"/>
              </a:rPr>
              <a:t>亮相第</a:t>
            </a:r>
            <a:r>
              <a:rPr lang="en-US" altLang="zh-CN" sz="1200" dirty="0">
                <a:latin typeface="黑体" pitchFamily="49" charset="-122"/>
                <a:ea typeface="黑体" pitchFamily="49" charset="-122"/>
              </a:rPr>
              <a:t>17</a:t>
            </a:r>
            <a:r>
              <a:rPr lang="zh-CN" altLang="zh-CN" sz="1200" dirty="0">
                <a:latin typeface="黑体" pitchFamily="49" charset="-122"/>
                <a:ea typeface="黑体" pitchFamily="49" charset="-122"/>
              </a:rPr>
              <a:t>届中国国际工业博览会。</a:t>
            </a:r>
            <a:endParaRPr lang="zh-CN" altLang="zh-CN" sz="1200" dirty="0">
              <a:latin typeface="黑体" pitchFamily="49" charset="-122"/>
              <a:ea typeface="黑体" pitchFamily="49" charset="-122"/>
            </a:endParaRPr>
          </a:p>
        </p:txBody>
      </p:sp>
      <p:sp>
        <p:nvSpPr>
          <p:cNvPr id="7" name="文本框 6"/>
          <p:cNvSpPr txBox="1"/>
          <p:nvPr/>
        </p:nvSpPr>
        <p:spPr>
          <a:xfrm>
            <a:off x="679654" y="938076"/>
            <a:ext cx="2094470" cy="822960"/>
          </a:xfrm>
          <a:prstGeom prst="rect">
            <a:avLst/>
          </a:prstGeom>
          <a:noFill/>
        </p:spPr>
        <p:txBody>
          <a:bodyPr wrap="square" rtlCol="0">
            <a:spAutoFit/>
          </a:bodyPr>
          <a:lstStyle/>
          <a:p>
            <a:r>
              <a:rPr lang="en-US" altLang="zh-CN" sz="1200" dirty="0">
                <a:latin typeface="黑体" pitchFamily="49" charset="-122"/>
                <a:ea typeface="黑体" pitchFamily="49" charset="-122"/>
              </a:rPr>
              <a:t>10 </a:t>
            </a:r>
            <a:r>
              <a:rPr lang="zh-CN" altLang="zh-CN" sz="1200" dirty="0">
                <a:latin typeface="黑体" pitchFamily="49" charset="-122"/>
                <a:ea typeface="黑体" pitchFamily="49" charset="-122"/>
              </a:rPr>
              <a:t>中心城区首个电动汽车分时租赁点落户静安</a:t>
            </a:r>
            <a:endParaRPr lang="zh-CN" altLang="zh-CN" sz="1200" dirty="0">
              <a:latin typeface="黑体" pitchFamily="49" charset="-122"/>
              <a:ea typeface="黑体" pitchFamily="49" charset="-122"/>
            </a:endParaRPr>
          </a:p>
          <a:p>
            <a:r>
              <a:rPr lang="zh-CN" altLang="zh-CN" sz="1200" dirty="0">
                <a:latin typeface="黑体" pitchFamily="49" charset="-122"/>
                <a:ea typeface="黑体" pitchFamily="49" charset="-122"/>
              </a:rPr>
              <a:t>——电动汽车分时租赁网络开始覆盖中心城区</a:t>
            </a:r>
            <a:endParaRPr lang="zh-CN" altLang="zh-CN" sz="1200" dirty="0">
              <a:latin typeface="黑体" pitchFamily="49" charset="-122"/>
              <a:ea typeface="黑体" pitchFamily="49" charset="-122"/>
            </a:endParaRPr>
          </a:p>
        </p:txBody>
      </p:sp>
      <p:sp>
        <p:nvSpPr>
          <p:cNvPr id="8" name="文本框 7"/>
          <p:cNvSpPr txBox="1"/>
          <p:nvPr/>
        </p:nvSpPr>
        <p:spPr>
          <a:xfrm>
            <a:off x="5868636" y="1058864"/>
            <a:ext cx="2094470" cy="457200"/>
          </a:xfrm>
          <a:prstGeom prst="rect">
            <a:avLst/>
          </a:prstGeom>
          <a:noFill/>
        </p:spPr>
        <p:txBody>
          <a:bodyPr wrap="square" rtlCol="0">
            <a:spAutoFit/>
          </a:bodyPr>
          <a:lstStyle/>
          <a:p>
            <a:r>
              <a:rPr lang="en-US" altLang="zh-CN" sz="1200" dirty="0">
                <a:latin typeface="黑体" pitchFamily="49" charset="-122"/>
                <a:ea typeface="黑体" pitchFamily="49" charset="-122"/>
              </a:rPr>
              <a:t>12 </a:t>
            </a:r>
            <a:r>
              <a:rPr lang="en-US" altLang="zh-CN" sz="1200" dirty="0" err="1">
                <a:latin typeface="黑体" pitchFamily="49" charset="-122"/>
                <a:ea typeface="黑体" pitchFamily="49" charset="-122"/>
              </a:rPr>
              <a:t>Evcard</a:t>
            </a:r>
            <a:r>
              <a:rPr lang="zh-CN" altLang="zh-CN" sz="1200" dirty="0">
                <a:latin typeface="黑体" pitchFamily="49" charset="-122"/>
                <a:ea typeface="黑体" pitchFamily="49" charset="-122"/>
              </a:rPr>
              <a:t>张江园区电动汽车分时租赁成功启动。</a:t>
            </a:r>
            <a:endParaRPr lang="zh-CN" altLang="zh-CN" sz="1200" dirty="0">
              <a:latin typeface="黑体" pitchFamily="49" charset="-122"/>
              <a:ea typeface="黑体" pitchFamily="49" charset="-122"/>
            </a:endParaRPr>
          </a:p>
        </p:txBody>
      </p:sp>
      <p:sp>
        <p:nvSpPr>
          <p:cNvPr id="9" name="TextBox 1"/>
          <p:cNvSpPr txBox="1"/>
          <p:nvPr/>
        </p:nvSpPr>
        <p:spPr>
          <a:xfrm>
            <a:off x="323528" y="123478"/>
            <a:ext cx="3154680" cy="365760"/>
          </a:xfrm>
          <a:prstGeom prst="rect">
            <a:avLst/>
          </a:prstGeom>
          <a:noFill/>
        </p:spPr>
        <p:txBody>
          <a:bodyPr wrap="none" rtlCol="0">
            <a:spAutoFit/>
          </a:bodyPr>
          <a:lstStyle/>
          <a:p>
            <a:pPr algn="l"/>
            <a:r>
              <a:rPr lang="en-US" altLang="zh-CN" dirty="0">
                <a:latin typeface="黑体" pitchFamily="49" charset="-122"/>
                <a:ea typeface="黑体" pitchFamily="49" charset="-122"/>
              </a:rPr>
              <a:t>3 </a:t>
            </a:r>
            <a:r>
              <a:rPr lang="zh-CN" altLang="en-US" dirty="0">
                <a:latin typeface="黑体" pitchFamily="49" charset="-122"/>
                <a:ea typeface="黑体" pitchFamily="49" charset="-122"/>
              </a:rPr>
              <a:t>资料收集：</a:t>
            </a:r>
            <a:r>
              <a:rPr lang="en-US" altLang="zh-CN" dirty="0">
                <a:latin typeface="黑体" pitchFamily="49" charset="-122"/>
                <a:ea typeface="黑体" pitchFamily="49" charset="-122"/>
                <a:sym typeface="+mn-ea"/>
              </a:rPr>
              <a:t>EVCARD</a:t>
            </a:r>
            <a:r>
              <a:rPr lang="zh-CN" altLang="en-US" dirty="0">
                <a:latin typeface="黑体" pitchFamily="49" charset="-122"/>
                <a:ea typeface="黑体" pitchFamily="49" charset="-122"/>
              </a:rPr>
              <a:t>发展历程</a:t>
            </a:r>
            <a:endParaRPr lang="zh-CN" altLang="en-US" dirty="0">
              <a:latin typeface="黑体" pitchFamily="49" charset="-122"/>
              <a:ea typeface="黑体" pitchFamily="49" charset="-122"/>
            </a:endParaRPr>
          </a:p>
        </p:txBody>
      </p:sp>
      <p:pic>
        <p:nvPicPr>
          <p:cNvPr id="5" name="图片 4"/>
          <p:cNvPicPr>
            <a:picLocks noChangeAspect="1"/>
          </p:cNvPicPr>
          <p:nvPr/>
        </p:nvPicPr>
        <p:blipFill>
          <a:blip r:embed="rId8" cstate="print">
            <a:extLst>
              <a:ext uri="{28A0092B-C50C-407E-A947-70E740481C1C}">
                <a14:useLocalDpi xmlns:a14="http://schemas.microsoft.com/office/drawing/2010/main" val="0"/>
              </a:ext>
            </a:extLst>
          </a:blip>
          <a:srcRect t="13477" b="8142"/>
          <a:stretch>
            <a:fillRect/>
          </a:stretch>
        </p:blipFill>
        <p:spPr>
          <a:xfrm>
            <a:off x="6012180" y="3148330"/>
            <a:ext cx="1826260" cy="15843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755650" y="703220"/>
          <a:ext cx="7704138" cy="3688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230" y="3177540"/>
            <a:ext cx="2251710" cy="1499235"/>
          </a:xfrm>
          <a:prstGeom prst="rect">
            <a:avLst/>
          </a:prstGeom>
        </p:spPr>
      </p:pic>
      <p:pic>
        <p:nvPicPr>
          <p:cNvPr id="4" name="图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04845" y="3147695"/>
            <a:ext cx="2421255" cy="1573530"/>
          </a:xfrm>
          <a:prstGeom prst="rect">
            <a:avLst/>
          </a:prstGeom>
        </p:spPr>
      </p:pic>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42965" y="3091815"/>
            <a:ext cx="2367915" cy="1577340"/>
          </a:xfrm>
          <a:prstGeom prst="rect">
            <a:avLst/>
          </a:prstGeom>
        </p:spPr>
      </p:pic>
      <p:sp>
        <p:nvSpPr>
          <p:cNvPr id="6" name="文本框 5"/>
          <p:cNvSpPr txBox="1"/>
          <p:nvPr/>
        </p:nvSpPr>
        <p:spPr>
          <a:xfrm>
            <a:off x="3132455" y="843915"/>
            <a:ext cx="2532380" cy="1188720"/>
          </a:xfrm>
          <a:prstGeom prst="rect">
            <a:avLst/>
          </a:prstGeom>
          <a:noFill/>
        </p:spPr>
        <p:txBody>
          <a:bodyPr wrap="square" rtlCol="0">
            <a:spAutoFit/>
          </a:bodyPr>
          <a:lstStyle/>
          <a:p>
            <a:r>
              <a:rPr lang="en-US" altLang="zh-CN" sz="1200" dirty="0">
                <a:latin typeface="黑体" pitchFamily="49" charset="-122"/>
                <a:ea typeface="黑体" pitchFamily="49" charset="-122"/>
              </a:rPr>
              <a:t>14 </a:t>
            </a:r>
            <a:r>
              <a:rPr lang="en-US" altLang="zh-CN" sz="1200" dirty="0" err="1">
                <a:latin typeface="黑体" pitchFamily="49" charset="-122"/>
                <a:ea typeface="黑体" pitchFamily="49" charset="-122"/>
              </a:rPr>
              <a:t>Evcard</a:t>
            </a:r>
            <a:r>
              <a:rPr lang="zh-CN" altLang="zh-CN" sz="1200" dirty="0">
                <a:latin typeface="黑体" pitchFamily="49" charset="-122"/>
                <a:ea typeface="黑体" pitchFamily="49" charset="-122"/>
              </a:rPr>
              <a:t>分时租赁热点布局国家级虹桥经济技术开发区和闵行经济技术开发区。</a:t>
            </a:r>
            <a:endParaRPr lang="zh-CN" altLang="zh-CN" sz="1200" dirty="0">
              <a:latin typeface="黑体" pitchFamily="49" charset="-122"/>
              <a:ea typeface="黑体" pitchFamily="49" charset="-122"/>
            </a:endParaRPr>
          </a:p>
          <a:p>
            <a:r>
              <a:rPr lang="en-US" altLang="zh-CN" sz="1200" dirty="0">
                <a:latin typeface="黑体" pitchFamily="49" charset="-122"/>
                <a:ea typeface="黑体" pitchFamily="49" charset="-122"/>
              </a:rPr>
              <a:t>——</a:t>
            </a:r>
            <a:r>
              <a:rPr lang="zh-CN" altLang="zh-CN" sz="1200" dirty="0">
                <a:latin typeface="黑体" pitchFamily="49" charset="-122"/>
                <a:ea typeface="黑体" pitchFamily="49" charset="-122"/>
              </a:rPr>
              <a:t>在全面覆盖嘉定区、积极布局静安区等中心城区的同时，纵向对开发区、园区等深入拓展。</a:t>
            </a:r>
            <a:endParaRPr lang="zh-CN" altLang="zh-CN" sz="1200" dirty="0">
              <a:latin typeface="黑体" pitchFamily="49" charset="-122"/>
              <a:ea typeface="黑体" pitchFamily="49" charset="-122"/>
            </a:endParaRPr>
          </a:p>
        </p:txBody>
      </p:sp>
      <p:sp>
        <p:nvSpPr>
          <p:cNvPr id="7" name="文本框 6"/>
          <p:cNvSpPr txBox="1"/>
          <p:nvPr/>
        </p:nvSpPr>
        <p:spPr>
          <a:xfrm>
            <a:off x="754162" y="857865"/>
            <a:ext cx="2094470" cy="822960"/>
          </a:xfrm>
          <a:prstGeom prst="rect">
            <a:avLst/>
          </a:prstGeom>
          <a:noFill/>
        </p:spPr>
        <p:txBody>
          <a:bodyPr wrap="square" rtlCol="0">
            <a:spAutoFit/>
          </a:bodyPr>
          <a:lstStyle/>
          <a:p>
            <a:r>
              <a:rPr lang="en-US" altLang="zh-CN" sz="1200" dirty="0">
                <a:latin typeface="黑体" pitchFamily="49" charset="-122"/>
                <a:ea typeface="黑体" pitchFamily="49" charset="-122"/>
              </a:rPr>
              <a:t>13 </a:t>
            </a:r>
            <a:r>
              <a:rPr lang="en-US" altLang="zh-CN" sz="1200" dirty="0" err="1">
                <a:latin typeface="黑体" pitchFamily="49" charset="-122"/>
                <a:ea typeface="黑体" pitchFamily="49" charset="-122"/>
              </a:rPr>
              <a:t>Evcard</a:t>
            </a:r>
            <a:r>
              <a:rPr lang="zh-CN" altLang="zh-CN" sz="1200" dirty="0">
                <a:latin typeface="黑体" pitchFamily="49" charset="-122"/>
                <a:ea typeface="黑体" pitchFamily="49" charset="-122"/>
              </a:rPr>
              <a:t>电动汽车分时租赁亮相</a:t>
            </a:r>
            <a:r>
              <a:rPr lang="en-US" altLang="zh-CN" sz="1200" dirty="0">
                <a:latin typeface="黑体" pitchFamily="49" charset="-122"/>
                <a:ea typeface="黑体" pitchFamily="49" charset="-122"/>
              </a:rPr>
              <a:t>2015</a:t>
            </a:r>
            <a:r>
              <a:rPr lang="zh-CN" altLang="zh-CN" sz="1200" dirty="0">
                <a:latin typeface="黑体" pitchFamily="49" charset="-122"/>
                <a:ea typeface="黑体" pitchFamily="49" charset="-122"/>
              </a:rPr>
              <a:t>年节能与新能源汽车产业发展成果汇报及展示会。</a:t>
            </a:r>
            <a:endParaRPr lang="zh-CN" altLang="zh-CN" sz="1200" dirty="0">
              <a:latin typeface="黑体" pitchFamily="49" charset="-122"/>
              <a:ea typeface="黑体" pitchFamily="49" charset="-122"/>
            </a:endParaRPr>
          </a:p>
        </p:txBody>
      </p:sp>
      <p:sp>
        <p:nvSpPr>
          <p:cNvPr id="8" name="文本框 7"/>
          <p:cNvSpPr txBox="1"/>
          <p:nvPr/>
        </p:nvSpPr>
        <p:spPr>
          <a:xfrm>
            <a:off x="5796045" y="915888"/>
            <a:ext cx="2094470" cy="1005840"/>
          </a:xfrm>
          <a:prstGeom prst="rect">
            <a:avLst/>
          </a:prstGeom>
          <a:noFill/>
        </p:spPr>
        <p:txBody>
          <a:bodyPr wrap="square" rtlCol="0">
            <a:spAutoFit/>
          </a:bodyPr>
          <a:lstStyle/>
          <a:p>
            <a:r>
              <a:rPr lang="en-US" altLang="zh-CN" sz="1200" dirty="0">
                <a:latin typeface="黑体" pitchFamily="49" charset="-122"/>
                <a:ea typeface="黑体" pitchFamily="49" charset="-122"/>
              </a:rPr>
              <a:t>15.150</a:t>
            </a:r>
            <a:r>
              <a:rPr lang="zh-CN" altLang="zh-CN" sz="1200" dirty="0">
                <a:latin typeface="黑体" pitchFamily="49" charset="-122"/>
                <a:ea typeface="黑体" pitchFamily="49" charset="-122"/>
              </a:rPr>
              <a:t>辆华晨宝马之诺</a:t>
            </a:r>
            <a:r>
              <a:rPr lang="en-US" altLang="zh-CN" sz="1200" dirty="0">
                <a:latin typeface="黑体" pitchFamily="49" charset="-122"/>
                <a:ea typeface="黑体" pitchFamily="49" charset="-122"/>
              </a:rPr>
              <a:t>1E</a:t>
            </a:r>
            <a:r>
              <a:rPr lang="zh-CN" altLang="zh-CN" sz="1200" dirty="0">
                <a:latin typeface="黑体" pitchFamily="49" charset="-122"/>
                <a:ea typeface="黑体" pitchFamily="49" charset="-122"/>
              </a:rPr>
              <a:t>高档纯电动车投入</a:t>
            </a:r>
            <a:r>
              <a:rPr lang="en-US" altLang="zh-CN" sz="1200" dirty="0" err="1">
                <a:latin typeface="黑体" pitchFamily="49" charset="-122"/>
                <a:ea typeface="黑体" pitchFamily="49" charset="-122"/>
              </a:rPr>
              <a:t>evcard</a:t>
            </a:r>
            <a:r>
              <a:rPr lang="zh-CN" altLang="zh-CN" sz="1200" dirty="0">
                <a:latin typeface="黑体" pitchFamily="49" charset="-122"/>
                <a:ea typeface="黑体" pitchFamily="49" charset="-122"/>
              </a:rPr>
              <a:t>分时租赁运营。</a:t>
            </a:r>
            <a:endParaRPr lang="zh-CN" altLang="zh-CN" sz="1200" dirty="0">
              <a:latin typeface="黑体" pitchFamily="49" charset="-122"/>
              <a:ea typeface="黑体" pitchFamily="49" charset="-122"/>
            </a:endParaRPr>
          </a:p>
          <a:p>
            <a:r>
              <a:rPr lang="en-US" altLang="zh-CN" sz="1200" dirty="0">
                <a:latin typeface="黑体" pitchFamily="49" charset="-122"/>
                <a:ea typeface="黑体" pitchFamily="49" charset="-122"/>
              </a:rPr>
              <a:t>——</a:t>
            </a:r>
            <a:r>
              <a:rPr lang="zh-CN" altLang="zh-CN" sz="1200" dirty="0">
                <a:latin typeface="黑体" pitchFamily="49" charset="-122"/>
                <a:ea typeface="黑体" pitchFamily="49" charset="-122"/>
              </a:rPr>
              <a:t>推动电动汽车市场的多层次发展。</a:t>
            </a:r>
            <a:endParaRPr lang="zh-CN" altLang="zh-CN" sz="1200" dirty="0">
              <a:latin typeface="黑体" pitchFamily="49" charset="-122"/>
              <a:ea typeface="黑体" pitchFamily="49" charset="-122"/>
            </a:endParaRPr>
          </a:p>
        </p:txBody>
      </p:sp>
      <p:sp>
        <p:nvSpPr>
          <p:cNvPr id="9" name="TextBox 1"/>
          <p:cNvSpPr txBox="1"/>
          <p:nvPr/>
        </p:nvSpPr>
        <p:spPr>
          <a:xfrm>
            <a:off x="323528" y="123478"/>
            <a:ext cx="3154680" cy="365760"/>
          </a:xfrm>
          <a:prstGeom prst="rect">
            <a:avLst/>
          </a:prstGeom>
          <a:noFill/>
        </p:spPr>
        <p:txBody>
          <a:bodyPr wrap="none" rtlCol="0">
            <a:spAutoFit/>
          </a:bodyPr>
          <a:lstStyle/>
          <a:p>
            <a:pPr algn="l"/>
            <a:r>
              <a:rPr lang="en-US" altLang="zh-CN" dirty="0">
                <a:latin typeface="黑体" pitchFamily="49" charset="-122"/>
                <a:ea typeface="黑体" pitchFamily="49" charset="-122"/>
              </a:rPr>
              <a:t>3 </a:t>
            </a:r>
            <a:r>
              <a:rPr lang="zh-CN" altLang="en-US" dirty="0">
                <a:latin typeface="黑体" pitchFamily="49" charset="-122"/>
                <a:ea typeface="黑体" pitchFamily="49" charset="-122"/>
              </a:rPr>
              <a:t>资料收集：</a:t>
            </a:r>
            <a:r>
              <a:rPr lang="en-US" altLang="zh-CN" dirty="0">
                <a:latin typeface="黑体" pitchFamily="49" charset="-122"/>
                <a:ea typeface="黑体" pitchFamily="49" charset="-122"/>
                <a:sym typeface="+mn-ea"/>
              </a:rPr>
              <a:t>EVCARD</a:t>
            </a:r>
            <a:r>
              <a:rPr lang="zh-CN" altLang="en-US" dirty="0">
                <a:latin typeface="黑体" pitchFamily="49" charset="-122"/>
                <a:ea typeface="黑体" pitchFamily="49" charset="-122"/>
              </a:rPr>
              <a:t>发展历程</a:t>
            </a:r>
            <a:endParaRPr lang="zh-CN" altLang="en-US" dirty="0">
              <a:latin typeface="黑体" pitchFamily="49" charset="-122"/>
              <a:ea typeface="黑体" pitchFamily="49"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6125</Words>
  <Application>Kingsoft Office WPP</Application>
  <PresentationFormat>全屏显示(16:9)</PresentationFormat>
  <Paragraphs>664</Paragraphs>
  <Slides>22</Slides>
  <Notes>1</Notes>
  <HiddenSlides>0</HiddenSlides>
  <MMClips>0</MMClips>
  <ScaleCrop>false</ScaleCrop>
  <HeadingPairs>
    <vt:vector size="4" baseType="variant">
      <vt:variant>
        <vt:lpstr>主题</vt:lpstr>
      </vt:variant>
      <vt:variant>
        <vt:i4>1</vt:i4>
      </vt:variant>
      <vt:variant>
        <vt:lpstr>幻灯片标题</vt:lpstr>
      </vt:variant>
      <vt:variant>
        <vt:i4>22</vt:i4>
      </vt:variant>
    </vt:vector>
  </HeadingPairs>
  <TitlesOfParts>
    <vt:vector size="23"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eleroom</dc:creator>
  <cp:lastModifiedBy>Jerome</cp:lastModifiedBy>
  <cp:revision>129</cp:revision>
  <dcterms:created xsi:type="dcterms:W3CDTF">2016-03-16T07:20:00Z</dcterms:created>
  <dcterms:modified xsi:type="dcterms:W3CDTF">2016-03-17T02:36:28Z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2052-10.1.0.5554</vt:lpwstr>
  </property>
</Properties>
</file>